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69" r:id="rId3"/>
    <p:sldId id="470" r:id="rId5"/>
    <p:sldId id="471" r:id="rId6"/>
    <p:sldId id="472" r:id="rId7"/>
    <p:sldId id="473" r:id="rId8"/>
    <p:sldId id="474" r:id="rId9"/>
    <p:sldId id="475" r:id="rId10"/>
    <p:sldId id="482" r:id="rId11"/>
    <p:sldId id="476" r:id="rId12"/>
    <p:sldId id="477" r:id="rId13"/>
    <p:sldId id="478" r:id="rId14"/>
    <p:sldId id="479" r:id="rId15"/>
    <p:sldId id="480" r:id="rId16"/>
    <p:sldId id="481" r:id="rId17"/>
  </p:sldIdLst>
  <p:sldSz cx="7559675" cy="10691495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70" userDrawn="1">
          <p15:clr>
            <a:srgbClr val="A4A3A4"/>
          </p15:clr>
        </p15:guide>
        <p15:guide id="2" pos="23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BBBB"/>
    <a:srgbClr val="FFFFFF"/>
    <a:srgbClr val="9FD5D6"/>
    <a:srgbClr val="62CBDB"/>
    <a:srgbClr val="62BBBF"/>
    <a:srgbClr val="CFEAEA"/>
    <a:srgbClr val="C2E4E5"/>
    <a:srgbClr val="82C8C8"/>
    <a:srgbClr val="68BDBE"/>
    <a:srgbClr val="A7D8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53" d="100"/>
          <a:sy n="53" d="100"/>
        </p:scale>
        <p:origin x="2390" y="77"/>
      </p:cViewPr>
      <p:guideLst>
        <p:guide orient="horz" pos="3570"/>
        <p:guide pos="234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ags" Target="tags/tag136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337955" y="1143000"/>
            <a:ext cx="2182091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743512" y="1426085"/>
            <a:ext cx="6077595" cy="4008758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496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743512" y="5552746"/>
            <a:ext cx="6077595" cy="2296333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1985" spc="200">
                <a:uFillTx/>
              </a:defRPr>
            </a:lvl1pPr>
            <a:lvl2pPr marL="377825" indent="0" algn="ctr">
              <a:buNone/>
              <a:defRPr sz="1660"/>
            </a:lvl2pPr>
            <a:lvl3pPr marL="756285" indent="0" algn="ctr">
              <a:buNone/>
              <a:defRPr sz="1490"/>
            </a:lvl3pPr>
            <a:lvl4pPr marL="1134745" indent="0" algn="ctr">
              <a:buNone/>
              <a:defRPr sz="1325"/>
            </a:lvl4pPr>
            <a:lvl5pPr marL="1512570" indent="0" algn="ctr">
              <a:buNone/>
              <a:defRPr sz="1325"/>
            </a:lvl5pPr>
            <a:lvl6pPr marL="1889760" indent="0" algn="ctr">
              <a:buNone/>
              <a:defRPr sz="1325"/>
            </a:lvl6pPr>
            <a:lvl7pPr marL="2268220" indent="0" algn="ctr">
              <a:buNone/>
              <a:defRPr sz="1325"/>
            </a:lvl7pPr>
            <a:lvl8pPr marL="2646045" indent="0" algn="ctr">
              <a:buNone/>
              <a:defRPr sz="1325"/>
            </a:lvl8pPr>
            <a:lvl9pPr marL="3023870" indent="0" algn="ctr">
              <a:buNone/>
              <a:defRPr sz="1325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377338" y="1207118"/>
            <a:ext cx="6805478" cy="8550893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743512" y="3874009"/>
            <a:ext cx="6077595" cy="1588905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496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743512" y="5552746"/>
            <a:ext cx="6077595" cy="735501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1985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77338" y="948852"/>
            <a:ext cx="6803245" cy="1100444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77338" y="2324406"/>
            <a:ext cx="6803245" cy="7422377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234721" y="6001908"/>
            <a:ext cx="4818314" cy="119589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364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234721" y="7197797"/>
            <a:ext cx="4818314" cy="1353096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49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77825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2pPr>
            <a:lvl3pPr marL="756285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3pPr>
            <a:lvl4pPr marL="1134745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4pPr>
            <a:lvl5pPr marL="1512570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5pPr>
            <a:lvl6pPr marL="1889760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6pPr>
            <a:lvl7pPr marL="2268220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7pPr>
            <a:lvl8pPr marL="2646045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8pPr>
            <a:lvl9pPr marL="3023870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77338" y="948852"/>
            <a:ext cx="6803245" cy="1100444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377338" y="2341249"/>
            <a:ext cx="3210721" cy="7405534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976560" y="2341249"/>
            <a:ext cx="3210721" cy="7405534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77338" y="948852"/>
            <a:ext cx="6803245" cy="1100444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377338" y="2228959"/>
            <a:ext cx="3313428" cy="595138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6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7825" indent="0">
              <a:buNone/>
              <a:defRPr sz="1660" b="1"/>
            </a:lvl2pPr>
            <a:lvl3pPr marL="756285" indent="0">
              <a:buNone/>
              <a:defRPr sz="1490" b="1"/>
            </a:lvl3pPr>
            <a:lvl4pPr marL="1134745" indent="0">
              <a:buNone/>
              <a:defRPr sz="1325" b="1"/>
            </a:lvl4pPr>
            <a:lvl5pPr marL="1512570" indent="0">
              <a:buNone/>
              <a:defRPr sz="1325" b="1"/>
            </a:lvl5pPr>
            <a:lvl6pPr marL="1889760" indent="0">
              <a:buNone/>
              <a:defRPr sz="1325" b="1"/>
            </a:lvl6pPr>
            <a:lvl7pPr marL="2268220" indent="0">
              <a:buNone/>
              <a:defRPr sz="1325" b="1"/>
            </a:lvl7pPr>
            <a:lvl8pPr marL="2646045" indent="0">
              <a:buNone/>
              <a:defRPr sz="1325" b="1"/>
            </a:lvl8pPr>
            <a:lvl9pPr marL="3023870" indent="0">
              <a:buNone/>
              <a:defRPr sz="1325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77338" y="2891471"/>
            <a:ext cx="3313428" cy="6855312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3867495" y="2217307"/>
            <a:ext cx="3313428" cy="595138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6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7825" indent="0">
              <a:buNone/>
              <a:defRPr sz="1660" b="1"/>
            </a:lvl2pPr>
            <a:lvl3pPr marL="756285" indent="0">
              <a:buNone/>
              <a:defRPr sz="1490" b="1"/>
            </a:lvl3pPr>
            <a:lvl4pPr marL="1134745" indent="0">
              <a:buNone/>
              <a:defRPr sz="1325" b="1"/>
            </a:lvl4pPr>
            <a:lvl5pPr marL="1512570" indent="0">
              <a:buNone/>
              <a:defRPr sz="1325" b="1"/>
            </a:lvl5pPr>
            <a:lvl6pPr marL="1889760" indent="0">
              <a:buNone/>
              <a:defRPr sz="1325" b="1"/>
            </a:lvl6pPr>
            <a:lvl7pPr marL="2268220" indent="0">
              <a:buNone/>
              <a:defRPr sz="1325" b="1"/>
            </a:lvl7pPr>
            <a:lvl8pPr marL="2646045" indent="0">
              <a:buNone/>
              <a:defRPr sz="1325" b="1"/>
            </a:lvl8pPr>
            <a:lvl9pPr marL="3023870" indent="0">
              <a:buNone/>
              <a:defRPr sz="1325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3867495" y="2891471"/>
            <a:ext cx="3313428" cy="6855312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77338" y="948852"/>
            <a:ext cx="6803245" cy="1100444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377295" y="2425334"/>
            <a:ext cx="3245598" cy="7186872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325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3938603" y="2425467"/>
            <a:ext cx="3241979" cy="7186568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325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6347760" y="1426085"/>
            <a:ext cx="647503" cy="7843465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315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67123" y="1426085"/>
            <a:ext cx="5686861" cy="7843465"/>
          </a:xfrm>
        </p:spPr>
        <p:txBody>
          <a:bodyPr vert="eaVert" lIns="46800" tIns="46800" rIns="46800" bIns="46800"/>
          <a:lstStyle>
            <a:lvl1pPr marL="189230" indent="-189230">
              <a:spcAft>
                <a:spcPts val="1000"/>
              </a:spcAft>
              <a:defRPr spc="300"/>
            </a:lvl1pPr>
            <a:lvl2pPr marL="567055" indent="-189230">
              <a:defRPr spc="300"/>
            </a:lvl2pPr>
            <a:lvl3pPr marL="944880" indent="-189230">
              <a:defRPr spc="300"/>
            </a:lvl3pPr>
            <a:lvl4pPr marL="1322705" indent="-189230">
              <a:defRPr spc="300"/>
            </a:lvl4pPr>
            <a:lvl5pPr marL="1701165" indent="-18923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377338" y="948852"/>
            <a:ext cx="6803245" cy="1100444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377338" y="2324406"/>
            <a:ext cx="6803245" cy="7422377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379571" y="9847844"/>
            <a:ext cx="1674576" cy="494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25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2552798" y="9847844"/>
            <a:ext cx="2456045" cy="494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825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5506006" y="9847844"/>
            <a:ext cx="1674576" cy="494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825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56285" rtl="0" eaLnBrk="1" fontAlgn="auto" latinLnBrk="0" hangingPunct="1">
        <a:lnSpc>
          <a:spcPct val="100000"/>
        </a:lnSpc>
        <a:spcBef>
          <a:spcPct val="0"/>
        </a:spcBef>
        <a:buNone/>
        <a:defRPr sz="2975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89230" indent="-189230" algn="l" defTabSz="756285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49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67055" indent="-189230" algn="l" defTabSz="756285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330960" algn="l"/>
          <a:tab pos="1330960" algn="l"/>
          <a:tab pos="1330960" algn="l"/>
          <a:tab pos="1330960" algn="l"/>
        </a:tabLst>
        <a:defRPr sz="132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944880" indent="-189230" algn="l" defTabSz="756285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32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322705" indent="-189230" algn="l" defTabSz="756285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15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701165" indent="-189230" algn="l" defTabSz="756285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15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078990" indent="-189230" algn="l" defTabSz="756285" rtl="0" eaLnBrk="1" latinLnBrk="0" hangingPunct="1">
        <a:lnSpc>
          <a:spcPct val="90000"/>
        </a:lnSpc>
        <a:spcBef>
          <a:spcPct val="83000"/>
        </a:spcBef>
        <a:buFont typeface="Arial" panose="020B0604020202020204" pitchFamily="34" charset="0"/>
        <a:buChar char="•"/>
        <a:defRPr sz="1490" kern="1200">
          <a:solidFill>
            <a:schemeClr val="tx1"/>
          </a:solidFill>
          <a:latin typeface="+mn-lt"/>
          <a:ea typeface="+mn-ea"/>
          <a:cs typeface="+mn-cs"/>
        </a:defRPr>
      </a:lvl6pPr>
      <a:lvl7pPr marL="2457450" indent="-189230" algn="l" defTabSz="756285" rtl="0" eaLnBrk="1" latinLnBrk="0" hangingPunct="1">
        <a:lnSpc>
          <a:spcPct val="90000"/>
        </a:lnSpc>
        <a:spcBef>
          <a:spcPct val="83000"/>
        </a:spcBef>
        <a:buFont typeface="Arial" panose="020B0604020202020204" pitchFamily="34" charset="0"/>
        <a:buChar char="•"/>
        <a:defRPr sz="1490" kern="1200">
          <a:solidFill>
            <a:schemeClr val="tx1"/>
          </a:solidFill>
          <a:latin typeface="+mn-lt"/>
          <a:ea typeface="+mn-ea"/>
          <a:cs typeface="+mn-cs"/>
        </a:defRPr>
      </a:lvl7pPr>
      <a:lvl8pPr marL="2835910" indent="-189230" algn="l" defTabSz="756285" rtl="0" eaLnBrk="1" latinLnBrk="0" hangingPunct="1">
        <a:lnSpc>
          <a:spcPct val="90000"/>
        </a:lnSpc>
        <a:spcBef>
          <a:spcPct val="83000"/>
        </a:spcBef>
        <a:buFont typeface="Arial" panose="020B0604020202020204" pitchFamily="34" charset="0"/>
        <a:buChar char="•"/>
        <a:defRPr sz="1490" kern="1200">
          <a:solidFill>
            <a:schemeClr val="tx1"/>
          </a:solidFill>
          <a:latin typeface="+mn-lt"/>
          <a:ea typeface="+mn-ea"/>
          <a:cs typeface="+mn-cs"/>
        </a:defRPr>
      </a:lvl8pPr>
      <a:lvl9pPr marL="3213100" indent="-189230" algn="l" defTabSz="756285" rtl="0" eaLnBrk="1" latinLnBrk="0" hangingPunct="1">
        <a:lnSpc>
          <a:spcPct val="90000"/>
        </a:lnSpc>
        <a:spcBef>
          <a:spcPct val="83000"/>
        </a:spcBef>
        <a:buFont typeface="Arial" panose="020B0604020202020204" pitchFamily="34" charset="0"/>
        <a:buChar char="•"/>
        <a:defRPr sz="14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1pPr>
      <a:lvl2pPr marL="377825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2pPr>
      <a:lvl3pPr marL="756285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3pPr>
      <a:lvl4pPr marL="1134745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4pPr>
      <a:lvl5pPr marL="1512570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5pPr>
      <a:lvl6pPr marL="1889760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6pPr>
      <a:lvl7pPr marL="2268220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7pPr>
      <a:lvl8pPr marL="2646045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8pPr>
      <a:lvl9pPr marL="3023870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image" Target="../media/image4.png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openxmlformats.org/officeDocument/2006/relationships/tags" Target="../tags/tag64.xml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6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tags" Target="../tags/tag114.xml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2" Type="http://schemas.openxmlformats.org/officeDocument/2006/relationships/notesSlide" Target="../notesSlides/notesSlide10.xml"/><Relationship Id="rId11" Type="http://schemas.openxmlformats.org/officeDocument/2006/relationships/slideLayout" Target="../slideLayouts/slideLayout6.xml"/><Relationship Id="rId10" Type="http://schemas.openxmlformats.org/officeDocument/2006/relationships/tags" Target="../tags/tag115.xml"/><Relationship Id="rId1" Type="http://schemas.openxmlformats.org/officeDocument/2006/relationships/tags" Target="../tags/tag110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20.xml"/><Relationship Id="rId8" Type="http://schemas.openxmlformats.org/officeDocument/2006/relationships/image" Target="../media/image29.png"/><Relationship Id="rId7" Type="http://schemas.openxmlformats.org/officeDocument/2006/relationships/tags" Target="../tags/tag11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1" Type="http://schemas.openxmlformats.org/officeDocument/2006/relationships/notesSlide" Target="../notesSlides/notesSlide11.xml"/><Relationship Id="rId10" Type="http://schemas.openxmlformats.org/officeDocument/2006/relationships/slideLayout" Target="../slideLayouts/slideLayout6.xml"/><Relationship Id="rId1" Type="http://schemas.openxmlformats.org/officeDocument/2006/relationships/tags" Target="../tags/tag116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tags" Target="../tags/tag124.xml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2" Type="http://schemas.openxmlformats.org/officeDocument/2006/relationships/notesSlide" Target="../notesSlides/notesSlide12.xml"/><Relationship Id="rId11" Type="http://schemas.openxmlformats.org/officeDocument/2006/relationships/slideLayout" Target="../slideLayouts/slideLayout6.xml"/><Relationship Id="rId10" Type="http://schemas.openxmlformats.org/officeDocument/2006/relationships/tags" Target="../tags/tag125.xml"/><Relationship Id="rId1" Type="http://schemas.openxmlformats.org/officeDocument/2006/relationships/tags" Target="../tags/tag121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30.xml"/><Relationship Id="rId8" Type="http://schemas.openxmlformats.org/officeDocument/2006/relationships/image" Target="../media/image45.png"/><Relationship Id="rId7" Type="http://schemas.openxmlformats.org/officeDocument/2006/relationships/tags" Target="../tags/tag12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1" Type="http://schemas.openxmlformats.org/officeDocument/2006/relationships/notesSlide" Target="../notesSlides/notesSlide13.xml"/><Relationship Id="rId10" Type="http://schemas.openxmlformats.org/officeDocument/2006/relationships/slideLayout" Target="../slideLayouts/slideLayout6.xml"/><Relationship Id="rId1" Type="http://schemas.openxmlformats.org/officeDocument/2006/relationships/tags" Target="../tags/tag126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35.xml"/><Relationship Id="rId8" Type="http://schemas.openxmlformats.org/officeDocument/2006/relationships/image" Target="../media/image49.png"/><Relationship Id="rId7" Type="http://schemas.openxmlformats.org/officeDocument/2006/relationships/tags" Target="../tags/tag13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1" Type="http://schemas.openxmlformats.org/officeDocument/2006/relationships/notesSlide" Target="../notesSlides/notesSlide14.xml"/><Relationship Id="rId10" Type="http://schemas.openxmlformats.org/officeDocument/2006/relationships/slideLayout" Target="../slideLayouts/slideLayout6.xml"/><Relationship Id="rId1" Type="http://schemas.openxmlformats.org/officeDocument/2006/relationships/tags" Target="../tags/tag13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image" Target="../media/image7.png"/><Relationship Id="rId7" Type="http://schemas.openxmlformats.org/officeDocument/2006/relationships/image" Target="../media/image4.png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tags" Target="../tags/tag69.xml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6.xml"/><Relationship Id="rId1" Type="http://schemas.openxmlformats.org/officeDocument/2006/relationships/tags" Target="../tags/tag68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image" Target="../media/image4.png"/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tags" Target="../tags/tag74.xml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6.xml"/><Relationship Id="rId1" Type="http://schemas.openxmlformats.org/officeDocument/2006/relationships/tags" Target="../tags/tag73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image" Target="../media/image4.png"/><Relationship Id="rId7" Type="http://schemas.openxmlformats.org/officeDocument/2006/relationships/tags" Target="../tags/tag8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6.xml"/><Relationship Id="rId1" Type="http://schemas.openxmlformats.org/officeDocument/2006/relationships/tags" Target="../tags/tag7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87.xml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tags" Target="../tags/tag86.xml"/><Relationship Id="rId4" Type="http://schemas.openxmlformats.org/officeDocument/2006/relationships/image" Target="../media/image14.png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2" Type="http://schemas.openxmlformats.org/officeDocument/2006/relationships/notesSlide" Target="../notesSlides/notesSlide5.xml"/><Relationship Id="rId11" Type="http://schemas.openxmlformats.org/officeDocument/2006/relationships/slideLayout" Target="../slideLayouts/slideLayout6.xml"/><Relationship Id="rId10" Type="http://schemas.openxmlformats.org/officeDocument/2006/relationships/tags" Target="../tags/tag88.xml"/><Relationship Id="rId1" Type="http://schemas.openxmlformats.org/officeDocument/2006/relationships/tags" Target="../tags/tag83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93.xml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6.xml"/><Relationship Id="rId10" Type="http://schemas.openxmlformats.org/officeDocument/2006/relationships/tags" Target="../tags/tag94.xml"/><Relationship Id="rId1" Type="http://schemas.openxmlformats.org/officeDocument/2006/relationships/tags" Target="../tags/tag8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99.xml"/><Relationship Id="rId8" Type="http://schemas.openxmlformats.org/officeDocument/2006/relationships/image" Target="../media/image22.png"/><Relationship Id="rId7" Type="http://schemas.openxmlformats.org/officeDocument/2006/relationships/tags" Target="../tags/tag9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1" Type="http://schemas.openxmlformats.org/officeDocument/2006/relationships/notesSlide" Target="../notesSlides/notesSlide7.xml"/><Relationship Id="rId10" Type="http://schemas.openxmlformats.org/officeDocument/2006/relationships/slideLayout" Target="../slideLayouts/slideLayout6.xml"/><Relationship Id="rId1" Type="http://schemas.openxmlformats.org/officeDocument/2006/relationships/tags" Target="../tags/tag95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openxmlformats.org/officeDocument/2006/relationships/image" Target="../media/image22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2" Type="http://schemas.openxmlformats.org/officeDocument/2006/relationships/notesSlide" Target="../notesSlides/notesSlide8.xml"/><Relationship Id="rId11" Type="http://schemas.openxmlformats.org/officeDocument/2006/relationships/slideLayout" Target="../slideLayouts/slideLayout6.xml"/><Relationship Id="rId10" Type="http://schemas.openxmlformats.org/officeDocument/2006/relationships/tags" Target="../tags/tag104.xml"/><Relationship Id="rId1" Type="http://schemas.openxmlformats.org/officeDocument/2006/relationships/tags" Target="../tags/tag10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6" Type="http://schemas.openxmlformats.org/officeDocument/2006/relationships/tags" Target="../tags/tag10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2" Type="http://schemas.openxmlformats.org/officeDocument/2006/relationships/notesSlide" Target="../notesSlides/notesSlide9.xml"/><Relationship Id="rId11" Type="http://schemas.openxmlformats.org/officeDocument/2006/relationships/slideLayout" Target="../slideLayouts/slideLayout6.xml"/><Relationship Id="rId10" Type="http://schemas.openxmlformats.org/officeDocument/2006/relationships/tags" Target="../tags/tag109.xml"/><Relationship Id="rId1" Type="http://schemas.openxmlformats.org/officeDocument/2006/relationships/tags" Target="../tags/tag10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-243" y="138285"/>
            <a:ext cx="3186288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Smart Clothes Dispenser</a:t>
            </a: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3555094" y="768925"/>
          <a:ext cx="3894455" cy="5614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5620"/>
                <a:gridCol w="1221439"/>
                <a:gridCol w="2157095"/>
              </a:tblGrid>
              <a:tr h="454025"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Smart Clothes Dispenser</a:t>
                      </a:r>
                      <a:endParaRPr 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cPr/>
                </a:tc>
                <a:tc hMerge="1">
                  <a:tcPr/>
                </a:tc>
              </a:tr>
              <a:tr h="4267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No.</a:t>
                      </a:r>
                      <a:endParaRPr lang="en-US" sz="11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Item</a:t>
                      </a:r>
                      <a:endParaRPr lang="en-US" sz="11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Parameters</a:t>
                      </a:r>
                      <a:endParaRPr 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4464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Outer dimension</a:t>
                      </a:r>
                      <a:endParaRPr lang="en-US" sz="1100" b="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995mm*785mm*1974mm(W*D*H)</a:t>
                      </a:r>
                      <a:endParaRPr lang="en-US" sz="110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3067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2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Battery power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128 suits; 16 slots/layers; 8 layers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3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Weight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350Kg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3060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4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Rated voltage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220V/50Hz</a:t>
                      </a:r>
                      <a:endParaRPr lang="en-US" sz="1100" b="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5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Rated power</a:t>
                      </a:r>
                      <a:endParaRPr lang="en-US" sz="110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200W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3060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6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Clothes dispensing time</a:t>
                      </a:r>
                      <a:endParaRPr lang="en-US" sz="1100" b="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3 seconds (average clothes dispensing time)</a:t>
                      </a:r>
                      <a:endParaRPr lang="en-US" sz="1100" b="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3638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7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Display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35618" marR="35618" marT="35618" marB="26714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15.6”all-in-one display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35618" marR="35618" marT="35618" marB="26714" anchor="ctr"/>
                </a:tc>
              </a:tr>
              <a:tr h="5721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8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ID recognition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Multiple recognition methods supported: face recognition, IC card, account and password, etc.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5734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9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RFID operating frequency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902MHz～928MHz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5721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10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Disinfection device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In-locker disinfection supported; PS-400T plasma disinfection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2978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11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Operating system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Android, Windows</a:t>
                      </a:r>
                      <a:endParaRPr lang="en-US" sz="1100" b="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</a:tbl>
          </a:graphicData>
        </a:graphic>
      </p:graphicFrame>
      <p:grpSp>
        <p:nvGrpSpPr>
          <p:cNvPr id="6" name="组合 5"/>
          <p:cNvGrpSpPr/>
          <p:nvPr/>
        </p:nvGrpSpPr>
        <p:grpSpPr>
          <a:xfrm>
            <a:off x="750690" y="1001687"/>
            <a:ext cx="2435355" cy="2907313"/>
            <a:chOff x="616" y="1896"/>
            <a:chExt cx="2613" cy="3675"/>
          </a:xfrm>
        </p:grpSpPr>
        <p:pic>
          <p:nvPicPr>
            <p:cNvPr id="4" name="图片 3" descr="旋转发衣机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6" y="1896"/>
              <a:ext cx="1081" cy="2112"/>
            </a:xfrm>
            <a:prstGeom prst="rect">
              <a:avLst/>
            </a:prstGeom>
          </p:spPr>
        </p:pic>
        <p:pic>
          <p:nvPicPr>
            <p:cNvPr id="7" name="图片 6" descr="画册用图B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97" y="1917"/>
              <a:ext cx="1532" cy="217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6" y="4091"/>
              <a:ext cx="2037" cy="1480"/>
            </a:xfrm>
            <a:prstGeom prst="rect">
              <a:avLst/>
            </a:prstGeom>
          </p:spPr>
        </p:pic>
      </p:grpSp>
      <p:sp>
        <p:nvSpPr>
          <p:cNvPr id="19" name="文本框 18"/>
          <p:cNvSpPr txBox="1"/>
          <p:nvPr/>
        </p:nvSpPr>
        <p:spPr>
          <a:xfrm>
            <a:off x="0" y="647700"/>
            <a:ext cx="3784600" cy="321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500" b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Product Specification</a:t>
            </a:r>
            <a:endParaRPr lang="en-US" sz="1500" b="1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0" y="3914140"/>
            <a:ext cx="3600450" cy="22993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Product Features</a:t>
            </a: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endParaRPr lang="zh-CN" altLang="en-US" sz="1100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1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Large storage capacity: 128 suits. </a:t>
            </a:r>
            <a:br>
              <a:rPr lang="en-US" sz="11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</a:br>
            <a:r>
              <a:rPr lang="en-US" sz="11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Small floor area: only 0.7m²</a:t>
            </a:r>
            <a:endParaRPr lang="en-US" sz="11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1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Quick dispensing: less than 3 seconds; </a:t>
            </a:r>
            <a:br>
              <a:rPr lang="en-US" sz="11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</a:br>
            <a:r>
              <a:rPr lang="en-US" sz="11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Smart reminder: light flashing and audio interaction;</a:t>
            </a:r>
            <a:endParaRPr lang="en-US" sz="11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1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8 pickup slots; anti-pinch function; non-contact dispensing; automatic ID binding; safe and reliable；</a:t>
            </a:r>
            <a:endParaRPr lang="en-US" sz="11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1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Automatic size selection; automatic dispensing. User-friendly operation interface; comprehensive management; smart replenishment reminder.</a:t>
            </a:r>
            <a:endParaRPr lang="en-US" sz="11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0" y="6583680"/>
            <a:ext cx="7073265" cy="41078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1500" b="1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System solution</a:t>
            </a:r>
            <a:endParaRPr lang="en-US" sz="1500" b="1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40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7535" y="7158355"/>
            <a:ext cx="3523615" cy="334518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570212" y="7275281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Hospital access control system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800225" y="8457755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Smart rotary shoes dispenser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781810" y="9360122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Smart flip-door shoes dispenser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858952" y="10249106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Smart rotary clothes dispenser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639961" y="7240356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Surgery scheduling system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679442" y="8457755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Smart dressing locker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639961" y="9305245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Smart shoes changing locker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688714" y="10237851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Smart return locker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779837" y="7914132"/>
            <a:ext cx="507683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Server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307080" y="9371539"/>
            <a:ext cx="647700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Hospital HIS system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-243" y="138285"/>
            <a:ext cx="2966963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Dedicated Work Wear Locker </a:t>
            </a: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0" y="4392930"/>
            <a:ext cx="3601085" cy="22536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Product Features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endParaRPr lang="zh-CN" altLang="en-US" sz="1000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0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It is used to dispense, store and distribute clean work wear;</a:t>
            </a:r>
            <a:endParaRPr lang="en-US" sz="10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0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Automatic records of replenishment data; reduced handover time;</a:t>
            </a:r>
            <a:endParaRPr lang="en-US" sz="10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0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Automatic records of pickup data; traceability of pickup data;</a:t>
            </a:r>
            <a:endParaRPr lang="en-US" sz="10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0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Update and upload of in-locker stock data;</a:t>
            </a:r>
            <a:endParaRPr lang="en-US" sz="10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0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In case of insufficient stock, a friendly reminder will be sent to remind the staff to replenish.</a:t>
            </a:r>
            <a:endParaRPr lang="en-US" sz="10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3601085" y="784225"/>
          <a:ext cx="3799205" cy="5424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450"/>
                <a:gridCol w="1332865"/>
                <a:gridCol w="1913890"/>
              </a:tblGrid>
              <a:tr h="465455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100" b="1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Dedicated Work Wear Locker </a:t>
                      </a:r>
                      <a:endParaRPr lang="en-US" altLang="zh-CN" sz="1100" b="1" dirty="0">
                        <a:latin typeface="Calibri" panose="020F0502020204030204" pitchFamily="34" charset="0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/>
                </a:tc>
                <a:tc hMerge="1">
                  <a:tcPr/>
                </a:tc>
                <a:tc hMerge="1">
                  <a:tcPr/>
                </a:tc>
              </a:tr>
              <a:tr h="4794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No.</a:t>
                      </a:r>
                      <a:endParaRPr lang="en-US" sz="11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Item</a:t>
                      </a:r>
                      <a:endParaRPr lang="en-US" sz="11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Parameters</a:t>
                      </a:r>
                      <a:endParaRPr 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4311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Outer dimension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10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650mm*450mm* 1950mm (</a:t>
                      </a:r>
                      <a:r>
                        <a:rPr lang="en-US" altLang="zh-CN" sz="110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W*D*H</a:t>
                      </a:r>
                      <a:r>
                        <a:rPr lang="en-US" sz="110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)</a:t>
                      </a:r>
                      <a:endParaRPr lang="en-US" sz="110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6457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2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Sot dimension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255mm*424mm* 101mm (W*D*H)</a:t>
                      </a:r>
                      <a:endParaRPr lang="en-US" sz="110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3327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3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Weight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Starter: 100Kg\ adder: 90Kg</a:t>
                      </a:r>
                      <a:endParaRPr lang="en-US" sz="1100" b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3333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4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Rated voltage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220V/50Hz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3321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5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Rated power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Starter: 100W; adder: 10W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4025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6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Display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35618" marR="35618" marT="35618" marB="26714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15.6” capacitive display</a:t>
                      </a:r>
                      <a:endParaRPr lang="en-US" sz="110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35618" marR="35618" marT="35618" marB="26714" anchor="ctr"/>
                </a:tc>
              </a:tr>
              <a:tr h="4692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7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Door opening method</a:t>
                      </a:r>
                      <a:endParaRPr lang="en-US" sz="1100" b="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Door opening by electric control; face recognition; IC card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4718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8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Recognition method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RFID recognition (UHF RFID))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4400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9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Frequency range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902~928MHz FCC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3352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10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Operating system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Android, Windows</a:t>
                      </a:r>
                      <a:endParaRPr lang="en-US" sz="1100" b="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</a:tbl>
          </a:graphicData>
        </a:graphic>
      </p:graphicFrame>
      <p:sp>
        <p:nvSpPr>
          <p:cNvPr id="19" name="文本框 18"/>
          <p:cNvSpPr txBox="1"/>
          <p:nvPr/>
        </p:nvSpPr>
        <p:spPr>
          <a:xfrm>
            <a:off x="0" y="620395"/>
            <a:ext cx="3784600" cy="321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500" b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Product Specification</a:t>
            </a:r>
            <a:endParaRPr lang="en-US" sz="1500" b="1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05815" y="888358"/>
            <a:ext cx="2566022" cy="3437986"/>
            <a:chOff x="447" y="1634"/>
            <a:chExt cx="3692" cy="5481"/>
          </a:xfrm>
        </p:grpSpPr>
        <p:pic>
          <p:nvPicPr>
            <p:cNvPr id="10" name="图片 9"/>
            <p:cNvPicPr/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447" y="4695"/>
              <a:ext cx="3693" cy="2420"/>
            </a:xfrm>
            <a:prstGeom prst="rect">
              <a:avLst/>
            </a:prstGeom>
          </p:spPr>
        </p:pic>
        <p:pic>
          <p:nvPicPr>
            <p:cNvPr id="5" name="图片 4" descr="工服柜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7" y="1736"/>
              <a:ext cx="1804" cy="2707"/>
            </a:xfrm>
            <a:prstGeom prst="rect">
              <a:avLst/>
            </a:prstGeom>
          </p:spPr>
        </p:pic>
        <p:pic>
          <p:nvPicPr>
            <p:cNvPr id="6" name="图片 5" descr="工服柜(侧面)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91" y="1634"/>
              <a:ext cx="1748" cy="2919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0" y="6674485"/>
            <a:ext cx="7073265" cy="35483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1500" b="1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System solution</a:t>
            </a:r>
            <a:endParaRPr lang="en-US" sz="1500" b="1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40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0240" y="7059930"/>
            <a:ext cx="4180205" cy="343979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666193" y="7913370"/>
            <a:ext cx="981489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Shared work wear locker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800542" y="10222865"/>
            <a:ext cx="981489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Dedicated work wear locker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459748" y="10250726"/>
            <a:ext cx="981489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Work wear management system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083583" y="8206740"/>
            <a:ext cx="580961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Server</a:t>
            </a:r>
            <a:endParaRPr lang="en-US" altLang="zh-CN" sz="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163231" y="7913370"/>
            <a:ext cx="981489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Work wear return locker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184075" y="9069070"/>
            <a:ext cx="981489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Bedding return locker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268388" y="10104041"/>
            <a:ext cx="981489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Bedding dispensing locker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-243" y="138285"/>
            <a:ext cx="2261289" cy="321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Bedding Locker</a:t>
            </a: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0" y="4578350"/>
            <a:ext cx="3601085" cy="20406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Product Features</a:t>
            </a:r>
            <a:endParaRPr lang="en-US" sz="1100" b="1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endParaRPr lang="zh-CN" altLang="en-US" sz="900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9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It is used to dispense, store and distribute clean beddings.</a:t>
            </a:r>
            <a:endParaRPr lang="en-US" sz="9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9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Multiple login verification methods: face recognition, IC card; more convenient and efficient;</a:t>
            </a:r>
            <a:endParaRPr lang="en-US" sz="9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9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Automatic records of replenishment data; reduced handover time;</a:t>
            </a:r>
            <a:endParaRPr lang="en-US" sz="9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9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Automatic records of pickup data; traceability of pickup data;</a:t>
            </a:r>
            <a:endParaRPr lang="en-US" sz="9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9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Update and upload of in-locker stock data;</a:t>
            </a:r>
            <a:endParaRPr lang="en-US" sz="9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9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In case of insufficient stock, a friendly reminder will be sent to remind the staff to replenish.</a:t>
            </a:r>
            <a:endParaRPr lang="en-US" sz="9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3601085" y="911225"/>
          <a:ext cx="3799205" cy="583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7360"/>
                <a:gridCol w="1267484"/>
                <a:gridCol w="2064361"/>
              </a:tblGrid>
              <a:tr h="519430"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Bedding Locker</a:t>
                      </a:r>
                      <a:endParaRPr 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cPr/>
                </a:tc>
                <a:tc hMerge="1"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No.</a:t>
                      </a:r>
                      <a:endParaRPr lang="en-US" sz="11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Item</a:t>
                      </a:r>
                      <a:endParaRPr lang="en-US" sz="11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Parameters</a:t>
                      </a:r>
                      <a:endParaRPr 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Outer dimension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10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1200mm*576mm* 1975mm (W*D*H)</a:t>
                      </a:r>
                      <a:endParaRPr lang="en-US" sz="110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3721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2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Battery power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＞200 sets (quilt cover, bed sheet, pillowslip)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3714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3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Weight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Starter: 160Kg\ adder: 150Kg</a:t>
                      </a:r>
                      <a:endParaRPr lang="en-US" sz="1100" b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3714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4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Rated voltage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220V/50Hz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5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Rated power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Starter: 110W; adder: 20W</a:t>
                      </a:r>
                      <a:endParaRPr lang="en-US" sz="1100" b="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4502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6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Display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35618" marR="35618" marT="35618" marB="26714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15.6” capacitive display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35618" marR="35618" marT="35618" marB="26714" anchor="ctr"/>
                </a:tc>
              </a:tr>
              <a:tr h="5232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7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Door opening method</a:t>
                      </a:r>
                      <a:endParaRPr lang="en-US" sz="1100" b="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Door opening by electric control; face recognition; IC card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5257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8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Recognition method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RFID recognition (UHF RFID))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4914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9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Frequency range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902~928MHz FCC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3746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10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Stock check time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Reading time less than 3S.; reading accuracy&gt; 99.5%.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3740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11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Operating system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Android, Windows</a:t>
                      </a:r>
                      <a:endParaRPr lang="en-US" sz="1100" b="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</a:tbl>
          </a:graphicData>
        </a:graphic>
      </p:graphicFrame>
      <p:sp>
        <p:nvSpPr>
          <p:cNvPr id="19" name="文本框 18"/>
          <p:cNvSpPr txBox="1"/>
          <p:nvPr/>
        </p:nvSpPr>
        <p:spPr>
          <a:xfrm>
            <a:off x="180975" y="620395"/>
            <a:ext cx="3784600" cy="321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500" b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Product Specification</a:t>
            </a:r>
            <a:endParaRPr lang="en-US" sz="1500" b="1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56444" y="944125"/>
            <a:ext cx="2674048" cy="3571981"/>
            <a:chOff x="839" y="1691"/>
            <a:chExt cx="4159" cy="620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rcRect l="5010" t="3821" r="6144" b="4835"/>
            <a:stretch>
              <a:fillRect/>
            </a:stretch>
          </p:blipFill>
          <p:spPr>
            <a:xfrm>
              <a:off x="839" y="4770"/>
              <a:ext cx="4159" cy="3122"/>
            </a:xfrm>
            <a:prstGeom prst="rect">
              <a:avLst/>
            </a:prstGeom>
          </p:spPr>
        </p:pic>
        <p:pic>
          <p:nvPicPr>
            <p:cNvPr id="6" name="图片 5" descr="被服柜(侧面)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2" y="1691"/>
              <a:ext cx="1896" cy="3079"/>
            </a:xfrm>
            <a:prstGeom prst="rect">
              <a:avLst/>
            </a:prstGeom>
          </p:spPr>
        </p:pic>
        <p:pic>
          <p:nvPicPr>
            <p:cNvPr id="7" name="图片 6" descr="被服柜(2.0)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8" y="1702"/>
              <a:ext cx="1856" cy="3057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0" y="6901180"/>
            <a:ext cx="7073265" cy="35483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1500" b="1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System solution</a:t>
            </a:r>
            <a:endParaRPr lang="en-US" sz="1500" b="1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endParaRPr lang="zh-CN" altLang="en-US" sz="140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8175" y="7250430"/>
            <a:ext cx="4091940" cy="336677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620705" y="7928610"/>
            <a:ext cx="981489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Shared work wear locker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742727" y="10337800"/>
            <a:ext cx="981489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Dedicated work wear locker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459748" y="10250726"/>
            <a:ext cx="981489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Work wear management system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030243" y="8310523"/>
            <a:ext cx="580961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Server</a:t>
            </a:r>
            <a:endParaRPr lang="en-US" altLang="zh-CN" sz="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184074" y="8075295"/>
            <a:ext cx="981489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Work wear return locker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184073" y="9284295"/>
            <a:ext cx="981489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Bedding return locker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268388" y="10240010"/>
            <a:ext cx="981489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Bedding dispensing locker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-243" y="138285"/>
            <a:ext cx="2261289" cy="321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Bedding Return Locker</a:t>
            </a: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-635" y="4742180"/>
            <a:ext cx="3601720" cy="20406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Product Features</a:t>
            </a:r>
            <a:endParaRPr lang="en-US" sz="1100" b="1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endParaRPr lang="zh-CN" altLang="en-US" sz="900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9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Multiple login verification methods: face recognition, IC card; more convenient and efficient;</a:t>
            </a:r>
            <a:endParaRPr lang="en-US" sz="9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9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It is used to return different categories of dirty fabrics;</a:t>
            </a:r>
            <a:endParaRPr lang="en-US" sz="9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9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Automatic recognition of the distributed fabric category and quantity;</a:t>
            </a:r>
            <a:endParaRPr lang="en-US" sz="9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9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Automatic records of return data；</a:t>
            </a:r>
            <a:endParaRPr lang="en-US" sz="9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9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Active full locker alarm will be triggered to remind nursing workers to clean in time.</a:t>
            </a:r>
            <a:endParaRPr lang="en-US" sz="9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3550023" y="911225"/>
          <a:ext cx="3850267" cy="5884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9679"/>
                <a:gridCol w="955225"/>
                <a:gridCol w="2385363"/>
              </a:tblGrid>
              <a:tr h="362585"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Bedding Return Locker</a:t>
                      </a:r>
                      <a:endParaRPr 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cPr/>
                </a:tc>
                <a:tc hMerge="1">
                  <a:tcPr/>
                </a:tc>
              </a:tr>
              <a:tr h="3733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5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No.</a:t>
                      </a:r>
                      <a:endParaRPr lang="en-US" sz="105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5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Item</a:t>
                      </a:r>
                      <a:endParaRPr lang="en-US" sz="105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5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Parameters</a:t>
                      </a:r>
                      <a:endParaRPr lang="en-US" sz="105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2266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5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</a:t>
                      </a:r>
                      <a:endParaRPr lang="en-US" sz="105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5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Outer dimension</a:t>
                      </a:r>
                      <a:endParaRPr lang="en-US" sz="105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Starter:</a:t>
                      </a:r>
                      <a:endParaRPr lang="en-US" sz="105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05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250mm*725mm* 1955mm（W*D*H）</a:t>
                      </a:r>
                      <a:endParaRPr lang="en-US" sz="105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05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Adder:</a:t>
                      </a:r>
                      <a:endParaRPr lang="en-US" sz="105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05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900mm*725mm* 1955mm（W*D*H）</a:t>
                      </a:r>
                      <a:endParaRPr lang="en-US" sz="105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2222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5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2</a:t>
                      </a:r>
                      <a:endParaRPr lang="en-US" sz="105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5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Sot dimension</a:t>
                      </a:r>
                      <a:endParaRPr lang="en-US" sz="105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buClrTx/>
                        <a:buSzTx/>
                        <a:buNone/>
                      </a:pPr>
                      <a:r>
                        <a:rPr lang="en-US" sz="105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Upper slot：</a:t>
                      </a:r>
                      <a:endParaRPr lang="en-US" sz="105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ClrTx/>
                        <a:buSzTx/>
                        <a:buNone/>
                      </a:pPr>
                      <a:r>
                        <a:rPr lang="en-US" sz="105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870mm*700mm* 412mm（W*D*H）</a:t>
                      </a:r>
                      <a:endParaRPr lang="en-US" sz="105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ClrTx/>
                        <a:buSzTx/>
                        <a:buNone/>
                      </a:pPr>
                      <a:r>
                        <a:rPr lang="en-US" sz="105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M slot</a:t>
                      </a:r>
                      <a:endParaRPr lang="en-US" sz="105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ClrTx/>
                        <a:buSzTx/>
                        <a:buNone/>
                      </a:pPr>
                      <a:r>
                        <a:rPr lang="en-US" sz="105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870mm*700mm* 485mm（W*D*H）</a:t>
                      </a:r>
                      <a:endParaRPr lang="en-US" sz="105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ClrTx/>
                        <a:buSzTx/>
                        <a:buNone/>
                      </a:pPr>
                      <a:r>
                        <a:rPr lang="en-US" sz="105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Lower slot:</a:t>
                      </a:r>
                      <a:endParaRPr lang="en-US" sz="105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ClrTx/>
                        <a:buSzTx/>
                        <a:buNone/>
                      </a:pPr>
                      <a:r>
                        <a:rPr lang="en-US" sz="105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870mm*700mm* 970mm（W*D*H）</a:t>
                      </a:r>
                      <a:endParaRPr lang="en-US" sz="105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2273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5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3</a:t>
                      </a:r>
                      <a:endParaRPr lang="en-US" sz="105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5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Weight</a:t>
                      </a:r>
                      <a:endParaRPr lang="en-US" sz="105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5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Starter: 50Kg\ adder: 150Kg</a:t>
                      </a:r>
                      <a:endParaRPr lang="en-US" sz="1050" b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2273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5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4</a:t>
                      </a:r>
                      <a:endParaRPr lang="en-US" sz="105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5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Rated voltage</a:t>
                      </a:r>
                      <a:endParaRPr lang="en-US" sz="105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50" b="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220V/50Hz</a:t>
                      </a:r>
                      <a:endParaRPr lang="en-US" sz="1050" b="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243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5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5</a:t>
                      </a:r>
                      <a:endParaRPr lang="en-US" sz="105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5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Rated power</a:t>
                      </a:r>
                      <a:endParaRPr lang="en-US" sz="105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50" b="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Starter: 80W; adder: 20W</a:t>
                      </a:r>
                      <a:endParaRPr lang="en-US" sz="1050" b="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2578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5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6</a:t>
                      </a:r>
                      <a:endParaRPr lang="en-US" sz="105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5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Display</a:t>
                      </a:r>
                      <a:endParaRPr lang="en-US" sz="105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35618" marR="35618" marT="35618" marB="26714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5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10.1” capacitive display</a:t>
                      </a:r>
                      <a:endParaRPr lang="en-US" sz="105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35618" marR="35618" marT="35618" marB="26714" anchor="ctr"/>
                </a:tc>
              </a:tr>
              <a:tr h="3651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5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7</a:t>
                      </a:r>
                      <a:endParaRPr lang="en-US" sz="105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5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Door opening method</a:t>
                      </a:r>
                      <a:endParaRPr lang="en-US" sz="105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5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Door opening by electric control; face recognition; IC card</a:t>
                      </a:r>
                      <a:endParaRPr lang="en-US" sz="105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3670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5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8</a:t>
                      </a:r>
                      <a:endParaRPr lang="en-US" sz="105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5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Recognition method</a:t>
                      </a:r>
                      <a:endParaRPr lang="en-US" sz="105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5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RFID recognition (UHF RFID))</a:t>
                      </a:r>
                      <a:endParaRPr lang="en-US" sz="105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2609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5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9</a:t>
                      </a:r>
                      <a:endParaRPr lang="en-US" sz="105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5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Frequency range</a:t>
                      </a:r>
                      <a:endParaRPr lang="en-US" sz="105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5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902~928MHz FCC</a:t>
                      </a:r>
                      <a:endParaRPr lang="en-US" sz="105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2609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5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10</a:t>
                      </a:r>
                      <a:endParaRPr lang="en-US" sz="105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5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Stock check time</a:t>
                      </a:r>
                      <a:endParaRPr lang="en-US" sz="105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5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Single slot stock check；reading time less than 3S.; reading accuracy&gt; 99.5%.</a:t>
                      </a:r>
                      <a:endParaRPr lang="en-US" sz="105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2609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5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11</a:t>
                      </a:r>
                      <a:endParaRPr lang="en-US" sz="105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5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Operating system</a:t>
                      </a:r>
                      <a:endParaRPr lang="en-US" sz="105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50" b="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Android, Windows</a:t>
                      </a:r>
                      <a:endParaRPr lang="en-US" sz="1050" b="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</a:tbl>
          </a:graphicData>
        </a:graphic>
      </p:graphicFrame>
      <p:sp>
        <p:nvSpPr>
          <p:cNvPr id="19" name="文本框 18"/>
          <p:cNvSpPr txBox="1"/>
          <p:nvPr/>
        </p:nvSpPr>
        <p:spPr>
          <a:xfrm>
            <a:off x="0" y="613410"/>
            <a:ext cx="3784600" cy="321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500" b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Product Specification</a:t>
            </a:r>
            <a:endParaRPr lang="en-US" sz="1500" b="1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86291" y="935493"/>
            <a:ext cx="2816125" cy="3344075"/>
            <a:chOff x="540" y="2144"/>
            <a:chExt cx="3870" cy="4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0" y="4790"/>
              <a:ext cx="1818" cy="185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58" y="4855"/>
              <a:ext cx="2052" cy="1789"/>
            </a:xfrm>
            <a:prstGeom prst="rect">
              <a:avLst/>
            </a:prstGeom>
          </p:spPr>
        </p:pic>
        <p:pic>
          <p:nvPicPr>
            <p:cNvPr id="6" name="图片 5" descr="分类回收机(侧面)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08" y="2144"/>
              <a:ext cx="1552" cy="2492"/>
            </a:xfrm>
            <a:prstGeom prst="rect">
              <a:avLst/>
            </a:prstGeom>
          </p:spPr>
        </p:pic>
        <p:pic>
          <p:nvPicPr>
            <p:cNvPr id="7" name="图片 6" descr="分类回收机(新)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9" y="2144"/>
              <a:ext cx="1402" cy="2382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0" y="6710680"/>
            <a:ext cx="7073265" cy="35483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1500" b="1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System solution</a:t>
            </a:r>
            <a:endParaRPr lang="en-US" sz="1500" b="1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40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0545" y="7172325"/>
            <a:ext cx="4003675" cy="329438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460453" y="7894208"/>
            <a:ext cx="981489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Shared work wear locker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94802" y="10203703"/>
            <a:ext cx="981489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Dedicated work wear locker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254008" y="10231564"/>
            <a:ext cx="981489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Work wear management system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877843" y="8187578"/>
            <a:ext cx="580961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Server</a:t>
            </a:r>
            <a:endParaRPr lang="en-US" altLang="zh-CN" sz="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957491" y="7894208"/>
            <a:ext cx="981489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Work wear return locker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978335" y="9049908"/>
            <a:ext cx="981489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Bedding return locker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062648" y="10084879"/>
            <a:ext cx="981489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Bedding dispensing locker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-243" y="138285"/>
            <a:ext cx="2261289" cy="321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Tobacco and Spice locker</a:t>
            </a: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0" y="3962400"/>
            <a:ext cx="3601085" cy="27952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Product Features</a:t>
            </a:r>
            <a:endParaRPr lang="en-US" sz="1100" b="1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endParaRPr lang="zh-CN" altLang="en-US" sz="900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9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Split design: easier transportation and application scenario matching. Clamping claw is designed with smart components, which can recognize spices efficiently and accurately;</a:t>
            </a:r>
            <a:endParaRPr lang="en-US" sz="9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9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Man-machine interaction; highly safe design; anti-crash and anti-pinch design;</a:t>
            </a:r>
            <a:endParaRPr lang="en-US" sz="9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9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Large storage capacity: 1700 bottles. Constant temperature control for the whole locker; smart ±1.5° temperature difference adjustment;</a:t>
            </a:r>
            <a:endParaRPr lang="en-US" sz="9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9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Multi-media display; user-defined spice information and advertising information for display; options of multiple types of advertising screens ;</a:t>
            </a:r>
            <a:endParaRPr lang="en-US" sz="9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9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In-locker ventilation system: avoid leakage of spice odor; more friendly.</a:t>
            </a:r>
            <a:endParaRPr lang="en-US" sz="9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3601085" y="802640"/>
          <a:ext cx="3799205" cy="6144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350"/>
                <a:gridCol w="1174195"/>
                <a:gridCol w="2110660"/>
              </a:tblGrid>
              <a:tr h="501015"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Tobacco and Spice locker</a:t>
                      </a:r>
                      <a:endParaRPr 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cPr/>
                </a:tc>
                <a:tc hMerge="1">
                  <a:tcPr/>
                </a:tc>
              </a:tr>
              <a:tr h="5168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No.</a:t>
                      </a:r>
                      <a:endParaRPr lang="en-US" sz="11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Item</a:t>
                      </a:r>
                      <a:endParaRPr lang="en-US" sz="11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Parameters</a:t>
                      </a:r>
                      <a:endParaRPr 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4635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Outer dimension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10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6725mm*940mm* 2970mm (W*D*H)</a:t>
                      </a:r>
                      <a:endParaRPr lang="en-US" sz="110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358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2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Battery power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buClrTx/>
                        <a:buSzTx/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1700 bottles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3575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3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Weight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2.2T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358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4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Rated voltage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220V/50Hz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358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5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Rated power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6000W</a:t>
                      </a:r>
                      <a:endParaRPr lang="en-US" sz="1100" b="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7816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6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Display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35618" marR="35618" marT="35618" marB="26714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32” all-in-one touch display,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55”Advertising screen(optional)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35618" marR="35618" marT="35618" marB="26714" anchor="ctr"/>
                </a:tc>
              </a:tr>
              <a:tr h="5048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7</a:t>
                      </a:r>
                      <a:endParaRPr lang="en-US" sz="110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Storage temperature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8℃~25℃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6953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8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Single storage/pickup capacity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10 bottles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47434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9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Storage/pickup date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10 bottles/ single storage/pickup; less than 180 seconds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47434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10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Operating system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10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Android, Windows</a:t>
                      </a:r>
                      <a:endParaRPr lang="en-US" sz="110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9" name="文本框 18"/>
          <p:cNvSpPr txBox="1"/>
          <p:nvPr/>
        </p:nvSpPr>
        <p:spPr>
          <a:xfrm>
            <a:off x="0" y="620395"/>
            <a:ext cx="3784600" cy="321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500" b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Product Specification</a:t>
            </a:r>
            <a:endParaRPr lang="en-US" sz="1500" b="1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81686" y="907711"/>
            <a:ext cx="2617380" cy="3011868"/>
            <a:chOff x="798" y="1577"/>
            <a:chExt cx="4054" cy="499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rcRect l="7378" t="26040" r="7764" b="22978"/>
            <a:stretch>
              <a:fillRect/>
            </a:stretch>
          </p:blipFill>
          <p:spPr>
            <a:xfrm>
              <a:off x="1344" y="1577"/>
              <a:ext cx="3294" cy="1485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rcRect l="7671" t="7317" r="3497" b="14950"/>
            <a:stretch>
              <a:fillRect/>
            </a:stretch>
          </p:blipFill>
          <p:spPr>
            <a:xfrm>
              <a:off x="1510" y="3062"/>
              <a:ext cx="3128" cy="2054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/>
            <a:srcRect l="2401" t="19313" r="1210" b="11610"/>
            <a:stretch>
              <a:fillRect/>
            </a:stretch>
          </p:blipFill>
          <p:spPr>
            <a:xfrm>
              <a:off x="798" y="5371"/>
              <a:ext cx="4055" cy="1205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0" y="7143115"/>
            <a:ext cx="7073265" cy="35483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1500" b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System solution</a:t>
            </a:r>
            <a:endParaRPr lang="en-US" sz="1500" b="1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40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4670" y="7351395"/>
            <a:ext cx="4032885" cy="304736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261046" y="8104334"/>
            <a:ext cx="769620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Tabacco and spice locker </a:t>
            </a:r>
            <a:endParaRPr lang="en-US" altLang="zh-CN" sz="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431290" y="9890916"/>
            <a:ext cx="922020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Advertising machine server</a:t>
            </a:r>
            <a:endParaRPr lang="en-US" altLang="zh-CN" sz="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310826" y="7506335"/>
            <a:ext cx="1073596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Ventilation system</a:t>
            </a:r>
            <a:endParaRPr lang="en-US" altLang="zh-CN" sz="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411345" y="9890916"/>
            <a:ext cx="1059815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Spice management system</a:t>
            </a:r>
            <a:endParaRPr lang="en-US" altLang="zh-CN" sz="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193982" y="9147331"/>
            <a:ext cx="1016953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Lab management system</a:t>
            </a:r>
            <a:endParaRPr lang="en-US" altLang="zh-CN" sz="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310826" y="8358661"/>
            <a:ext cx="769620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Internal server</a:t>
            </a:r>
            <a:endParaRPr lang="en-US" altLang="zh-CN" sz="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-878" y="150477"/>
            <a:ext cx="2261289" cy="321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500" b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Pizza Vending Machine </a:t>
            </a:r>
            <a:endParaRPr lang="en-US" sz="1500" b="1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0" y="4026027"/>
            <a:ext cx="3600450" cy="28931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Product Features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endParaRPr lang="zh-CN" altLang="en-US" sz="1050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285750" indent="-285750" algn="l" fontAlgn="ctr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05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Highly automated; smart operation interface; no human intervention required for the whole process of ordering, cooking and selling; more efficient delivery and better service quality;</a:t>
            </a:r>
            <a:endParaRPr lang="en-US" sz="105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algn="l" fontAlgn="ctr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050" b="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Module design: easier installation and maintenance. </a:t>
            </a:r>
            <a:r>
              <a:rPr lang="en-US" sz="105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Insulation: </a:t>
            </a:r>
            <a:endParaRPr lang="en-US" sz="105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algn="l" fontAlgn="ctr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050" b="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Protection mechanism: safer dual protection mechanism: mechanical and electrical protections at pickup </a:t>
            </a:r>
            <a:r>
              <a:rPr lang="en-US" sz="105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slot; reduced labor cost; higher efficiency; less waiting time; customized service available.</a:t>
            </a:r>
            <a:endParaRPr lang="en-US" sz="105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3600450" y="301489"/>
          <a:ext cx="3799205" cy="6833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695"/>
                <a:gridCol w="1092104"/>
                <a:gridCol w="2226406"/>
              </a:tblGrid>
              <a:tr h="488315"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Pizza Vending Machine</a:t>
                      </a:r>
                      <a:endParaRPr lang="en-US" sz="11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cPr/>
                </a:tc>
                <a:tc hMerge="1">
                  <a:tcPr/>
                </a:tc>
              </a:tr>
              <a:tr h="5746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No.</a:t>
                      </a:r>
                      <a:endParaRPr lang="en-US" sz="11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Item</a:t>
                      </a:r>
                      <a:endParaRPr lang="en-US" sz="11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Parameters</a:t>
                      </a:r>
                      <a:endParaRPr 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3492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Outer dimension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10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1198mm*1069mm* 2025m (W*D*H)</a:t>
                      </a:r>
                      <a:endParaRPr lang="en-US" sz="110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3486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2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Battery power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buClrTx/>
                        <a:buSzTx/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68 boxes; 4 columns and 17 layers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3492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3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Weight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600Kg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3492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4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Rated voltage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220V/50Hz(EU)、110V/,60Hz(US)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3486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5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Rated power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2800W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4222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6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Display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35618" marR="35618" marT="35618" marB="26714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21.5” capacitive display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35618" marR="35618" marT="35618" marB="26714" anchor="ctr"/>
                </a:tc>
              </a:tr>
              <a:tr h="67754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7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Meal delivery time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Food is delivered 40 seconds after payment is done (average food delivery time; microwave heating time 30s)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4946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8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Food storage 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Temperature control: below 4℃)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46164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9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Heating method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Microwave heating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/>
                </a:tc>
              </a:tr>
              <a:tr h="3517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10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Stock management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Automatic stock check by code scanning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3511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11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Payment method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POS card swiping; code scanning; cash;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3517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12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Operating system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Android, Windows</a:t>
                      </a:r>
                      <a:endParaRPr lang="en-US" sz="1100" b="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</a:tbl>
          </a:graphicData>
        </a:graphic>
      </p:graphicFrame>
      <p:sp>
        <p:nvSpPr>
          <p:cNvPr id="19" name="文本框 18"/>
          <p:cNvSpPr txBox="1"/>
          <p:nvPr/>
        </p:nvSpPr>
        <p:spPr>
          <a:xfrm>
            <a:off x="0" y="632587"/>
            <a:ext cx="3784600" cy="321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500" b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Product Specification</a:t>
            </a:r>
            <a:endParaRPr lang="en-US" sz="1500" b="1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24231" y="894872"/>
            <a:ext cx="2499029" cy="3215921"/>
            <a:chOff x="294" y="1736"/>
            <a:chExt cx="5257" cy="76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rcRect l="35073" t="12720" r="34832" b="10098"/>
            <a:stretch>
              <a:fillRect/>
            </a:stretch>
          </p:blipFill>
          <p:spPr>
            <a:xfrm>
              <a:off x="294" y="1736"/>
              <a:ext cx="2407" cy="397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rcRect l="33264" t="13118" r="33760" b="10668"/>
            <a:stretch>
              <a:fillRect/>
            </a:stretch>
          </p:blipFill>
          <p:spPr>
            <a:xfrm>
              <a:off x="2841" y="1736"/>
              <a:ext cx="2711" cy="3939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/>
            <a:srcRect l="10091" t="8225" r="5733" b="7708"/>
            <a:stretch>
              <a:fillRect/>
            </a:stretch>
          </p:blipFill>
          <p:spPr>
            <a:xfrm>
              <a:off x="591" y="5812"/>
              <a:ext cx="4661" cy="3581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0" y="6913372"/>
            <a:ext cx="7073265" cy="35483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1500" b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System solution</a:t>
            </a:r>
            <a:endParaRPr lang="en-US" sz="1500" b="1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40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1000" y="7213092"/>
            <a:ext cx="4132580" cy="338455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800225" y="8078584"/>
            <a:ext cx="530227" cy="254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Fan</a:t>
            </a:r>
            <a:endParaRPr lang="en-US" altLang="zh-CN" sz="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730629" y="8663870"/>
            <a:ext cx="731520" cy="254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Stepper motor</a:t>
            </a:r>
            <a:endParaRPr lang="en-US" altLang="zh-CN" sz="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831275" y="9190920"/>
            <a:ext cx="530227" cy="185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Sensor</a:t>
            </a:r>
            <a:endParaRPr lang="en-US" altLang="zh-CN" sz="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738249" y="9800439"/>
            <a:ext cx="731520" cy="254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Safety switch</a:t>
            </a:r>
            <a:endParaRPr lang="en-US" altLang="zh-CN" sz="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838895" y="10369296"/>
            <a:ext cx="530227" cy="185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Light</a:t>
            </a:r>
            <a:endParaRPr lang="en-US" altLang="zh-CN" sz="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269675" y="7520616"/>
            <a:ext cx="691834" cy="16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Refrigeration module</a:t>
            </a:r>
            <a:endParaRPr lang="en-US" altLang="zh-CN" sz="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981452" y="8253060"/>
            <a:ext cx="691834" cy="16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Refrigeration board</a:t>
            </a:r>
            <a:endParaRPr lang="en-US" altLang="zh-CN" sz="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537390" y="8172888"/>
            <a:ext cx="638114" cy="16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Microwave module</a:t>
            </a:r>
            <a:endParaRPr lang="en-US" altLang="zh-CN" sz="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250752" y="9355558"/>
            <a:ext cx="691834" cy="16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IPC</a:t>
            </a:r>
            <a:endParaRPr lang="en-US" altLang="zh-CN" sz="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036566" y="9355558"/>
            <a:ext cx="691834" cy="16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Router</a:t>
            </a:r>
            <a:endParaRPr lang="en-US" altLang="zh-CN" sz="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154135" y="10369353"/>
            <a:ext cx="574265" cy="16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POS machine</a:t>
            </a:r>
            <a:endParaRPr lang="en-US" altLang="zh-CN" sz="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537390" y="10371661"/>
            <a:ext cx="691834" cy="16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Touch screen</a:t>
            </a:r>
            <a:endParaRPr lang="en-US" altLang="zh-CN" sz="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864450" y="10373360"/>
            <a:ext cx="530227" cy="16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Speaker</a:t>
            </a:r>
            <a:endParaRPr lang="en-US" altLang="zh-CN" sz="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326444" y="10373593"/>
            <a:ext cx="530227" cy="16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Scanner</a:t>
            </a:r>
            <a:endParaRPr lang="en-US" altLang="zh-CN" sz="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837108" y="10369353"/>
            <a:ext cx="530227" cy="16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Camera</a:t>
            </a:r>
            <a:endParaRPr lang="en-US" altLang="zh-CN" sz="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-243" y="138285"/>
            <a:ext cx="2261289" cy="321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500" b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Smart Shoes Dispenser</a:t>
            </a:r>
            <a:endParaRPr lang="en-US" sz="1500" b="1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3454844" y="911225"/>
          <a:ext cx="3945255" cy="5751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790"/>
                <a:gridCol w="1151295"/>
                <a:gridCol w="2315361"/>
              </a:tblGrid>
              <a:tr h="474980"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Smart Shoes Dispenser</a:t>
                      </a:r>
                      <a:endParaRPr lang="en-US" sz="11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cPr/>
                </a:tc>
                <a:tc hMerge="1">
                  <a:tcPr/>
                </a:tc>
              </a:tr>
              <a:tr h="4337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No.</a:t>
                      </a:r>
                      <a:endParaRPr lang="en-US" sz="11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Item</a:t>
                      </a:r>
                      <a:endParaRPr lang="en-US" sz="11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Parameters</a:t>
                      </a:r>
                      <a:endParaRPr 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5029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Outer dimension</a:t>
                      </a:r>
                      <a:endParaRPr lang="en-US" sz="1100" b="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1100mm*1000mm*1969mm(W*D*H)</a:t>
                      </a:r>
                      <a:endParaRPr lang="en-US" sz="110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3206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2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Battery power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114 pairs; 19 slots/layers; 6 layers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3194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3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Weight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450Kg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3194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4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Rated voltage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220V/50Hz</a:t>
                      </a:r>
                      <a:endParaRPr lang="en-US" sz="1100" b="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3194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5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Rated power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200W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320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6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Shoes dispensing time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3 seconds (average shoes dispensing time)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3822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7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Display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35618" marR="35618" marT="35618" marB="26714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15.6”all-in-one display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35618" marR="35618" marT="35618" marB="26714" anchor="ctr"/>
                </a:tc>
              </a:tr>
              <a:tr h="5988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8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ID recognition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Multiple recognition methods supported: face recognition, IC card, account and password, etc.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5105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9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RFID operating frequency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902MHz～928MHz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5994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10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Disinfection device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In-locker disinfection supported; PS-400T plasma disinfection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3117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11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Operating system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Android, Windows</a:t>
                      </a:r>
                      <a:endParaRPr lang="en-US" sz="1100" b="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</a:tbl>
          </a:graphicData>
        </a:graphic>
      </p:graphicFrame>
      <p:sp>
        <p:nvSpPr>
          <p:cNvPr id="19" name="文本框 18"/>
          <p:cNvSpPr txBox="1"/>
          <p:nvPr/>
        </p:nvSpPr>
        <p:spPr>
          <a:xfrm>
            <a:off x="635" y="633730"/>
            <a:ext cx="3784600" cy="321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500" b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Product Specification</a:t>
            </a:r>
            <a:endParaRPr lang="en-US" sz="1500" b="1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26279" y="979802"/>
            <a:ext cx="2321275" cy="2997559"/>
            <a:chOff x="635" y="1718"/>
            <a:chExt cx="4495" cy="6492"/>
          </a:xfrm>
        </p:grpSpPr>
        <p:pic>
          <p:nvPicPr>
            <p:cNvPr id="5" name="图片 4" descr="旋转发鞋机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" y="1718"/>
              <a:ext cx="1840" cy="3395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0" y="5022"/>
              <a:ext cx="4390" cy="3188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635" y="3983355"/>
            <a:ext cx="3562350" cy="261942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Product Features</a:t>
            </a: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endParaRPr lang="zh-CN" altLang="en-US" sz="1100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1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Large storage capacity: 114 pairs; </a:t>
            </a:r>
            <a:br>
              <a:rPr lang="en-US" sz="11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</a:br>
            <a:r>
              <a:rPr lang="en-US" sz="11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Small floor area: only 1.1m².</a:t>
            </a:r>
            <a:endParaRPr lang="en-US" sz="11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1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Quick dispensing: less than 3 seconds per pair; </a:t>
            </a:r>
            <a:br>
              <a:rPr lang="en-US" sz="11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</a:br>
            <a:r>
              <a:rPr lang="en-US" sz="11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Smart reminder: light flashing and audio interaction;</a:t>
            </a:r>
            <a:endParaRPr lang="en-US" sz="11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1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6 pickup slots; anti-pinch function; non-contact dispensing; automatic ID binding; safe and reliable；</a:t>
            </a:r>
            <a:endParaRPr lang="en-US" sz="11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1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Automatic size selection; automatic dispensing. User-friendly operation interface; comprehensive management; smart replenishment reminder.</a:t>
            </a:r>
            <a:endParaRPr lang="en-US" sz="11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635" y="6697980"/>
            <a:ext cx="7073265" cy="38646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1500" b="1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System solution</a:t>
            </a:r>
            <a:endParaRPr lang="en-US" sz="1500" b="1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40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8810" y="6991350"/>
            <a:ext cx="3761105" cy="3570605"/>
          </a:xfrm>
          <a:prstGeom prst="rect">
            <a:avLst/>
          </a:prstGeom>
        </p:spPr>
      </p:pic>
      <p:pic>
        <p:nvPicPr>
          <p:cNvPr id="11" name="图片 10" descr="画册用图A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6440" y="977900"/>
            <a:ext cx="1332230" cy="157988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721550" y="7193280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Hospital access control system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859147" y="7193280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Surgery scheduling system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781810" y="8517953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Smart rotary shoes dispenser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781810" y="9360122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Smart flip-door shoes dispenser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858952" y="10249106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Smart rotary clothes dispenser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905821" y="7876032"/>
            <a:ext cx="507683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Server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778183" y="8416988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Smart dressing locker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768977" y="9281032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Smart shoes changing locker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796261" y="10274649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Smart return locker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395789" y="9360122"/>
            <a:ext cx="647700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Hospital HIS system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-243" y="138285"/>
            <a:ext cx="2261289" cy="321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500" b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Smart Shoes Dispenser</a:t>
            </a:r>
            <a:endParaRPr lang="en-US" sz="1500" b="1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3495675" y="911225"/>
          <a:ext cx="4012565" cy="5840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075"/>
                <a:gridCol w="1283715"/>
                <a:gridCol w="2255776"/>
              </a:tblGrid>
              <a:tr h="400050"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Smart Shoes Dispenser</a:t>
                      </a:r>
                      <a:endParaRPr lang="en-US" sz="11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cPr/>
                </a:tc>
                <a:tc hMerge="1">
                  <a:tcPr/>
                </a:tc>
              </a:tr>
              <a:tr h="4787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No.</a:t>
                      </a:r>
                      <a:endParaRPr lang="en-US" sz="11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Item</a:t>
                      </a:r>
                      <a:endParaRPr lang="en-US" sz="11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Parameters</a:t>
                      </a:r>
                      <a:endParaRPr 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5645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Outer dimension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1333mm*710mm*2031mm(W*D*H)</a:t>
                      </a:r>
                      <a:endParaRPr lang="en-US" sz="110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2908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2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Battery power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60 pairs for a starter; 30 pairs for an adder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2908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3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Weight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420Kg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2908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4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Rated voltage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220V/50Hz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2901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5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Rated power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100W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2908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6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Shoes dispensing time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＜3 seconds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3524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7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Display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35618" marR="35618" marT="35618" marB="26714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15.6”all-in-one display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35618" marR="35618" marT="35618" marB="26714" anchor="ctr"/>
                </a:tc>
              </a:tr>
              <a:tr h="563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8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ID recognition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Multiple recognition methods supported: face recognition, IC card, account and password, etc.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5645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9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RFID operating frequency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902MHz～928MHz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5645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10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Disinfection device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In-locker disinfection supported; PS-400T plasma disinfection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2832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11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Operating system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Android, Windows</a:t>
                      </a:r>
                      <a:endParaRPr lang="en-US" sz="1100" b="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</a:tbl>
          </a:graphicData>
        </a:graphic>
      </p:graphicFrame>
      <p:sp>
        <p:nvSpPr>
          <p:cNvPr id="19" name="文本框 18"/>
          <p:cNvSpPr txBox="1"/>
          <p:nvPr/>
        </p:nvSpPr>
        <p:spPr>
          <a:xfrm>
            <a:off x="635" y="643890"/>
            <a:ext cx="3784600" cy="321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500" b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Product Specification</a:t>
            </a:r>
            <a:endParaRPr lang="en-US" sz="1500" b="1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45185" y="965665"/>
            <a:ext cx="2441409" cy="3041374"/>
            <a:chOff x="728" y="1727"/>
            <a:chExt cx="4352" cy="630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8" y="5108"/>
              <a:ext cx="4020" cy="2922"/>
            </a:xfrm>
            <a:prstGeom prst="rect">
              <a:avLst/>
            </a:prstGeom>
          </p:spPr>
        </p:pic>
        <p:pic>
          <p:nvPicPr>
            <p:cNvPr id="5" name="图片 4" descr="翻版发鞋机(侧面)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58" y="1727"/>
              <a:ext cx="2022" cy="3137"/>
            </a:xfrm>
            <a:prstGeom prst="rect">
              <a:avLst/>
            </a:prstGeom>
          </p:spPr>
        </p:pic>
        <p:pic>
          <p:nvPicPr>
            <p:cNvPr id="6" name="图片 5" descr="翻版发鞋机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" y="1736"/>
              <a:ext cx="2092" cy="3153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635" y="3848101"/>
            <a:ext cx="3507740" cy="29032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Product Features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endParaRPr lang="zh-CN" altLang="en-US" sz="1000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0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Shoes of multiple sizes can be stored; </a:t>
            </a:r>
            <a:br>
              <a:rPr lang="en-US" sz="10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</a:br>
            <a:r>
              <a:rPr lang="en-US" sz="10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Quick shoes dispensing: less than 3 seconds per pair;</a:t>
            </a:r>
            <a:endParaRPr lang="en-US" sz="10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0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Automatic ID information binding; replenishment reminder；</a:t>
            </a:r>
            <a:endParaRPr lang="en-US" sz="10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0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Dual shoes pickup doors; easy pickup; manual and smart replenishment modes;</a:t>
            </a:r>
            <a:endParaRPr lang="en-US" sz="10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0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Extension of starter/adder:  starter cost is reduced while more surgical shoes are managed.；</a:t>
            </a:r>
            <a:endParaRPr lang="en-US" sz="10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0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Automatic size selection; automatic dispensing. User-friendly operation interface; comprehensive management; smart replenishment reminder.</a:t>
            </a:r>
            <a:endParaRPr lang="en-US" sz="10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635" y="6634480"/>
            <a:ext cx="7073265" cy="35483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1500" b="1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System solution</a:t>
            </a:r>
            <a:endParaRPr lang="en-US" sz="1500" b="1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40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4840" y="6914515"/>
            <a:ext cx="3924300" cy="372554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721550" y="7193280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Hospital access control system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892935" y="8508238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Smart rotary shoes dispenser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781810" y="9360122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Smart flip-door shoes dispenser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858952" y="10249106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Smart rotary clothes dispenser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981067" y="7178040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Surgery scheduling system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853178" y="8417623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Smart dressing locker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860608" y="9303289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Smart shoes changing locker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796261" y="10274649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Smart return locker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006056" y="7797642"/>
            <a:ext cx="507683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Server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508375" y="9369583"/>
            <a:ext cx="647700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Hospital HIS system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-243" y="138285"/>
            <a:ext cx="3063483" cy="321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500" b="1" dirty="0">
                <a:sym typeface="+mn-ea"/>
              </a:rPr>
              <a:t>Smart Return Locker</a:t>
            </a:r>
            <a:endParaRPr lang="en-US" sz="1500" b="1" dirty="0"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0" y="3801745"/>
            <a:ext cx="3507739" cy="22459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1200" b="1" dirty="0">
                <a:sym typeface="+mn-ea"/>
              </a:rPr>
              <a:t>Product Features</a:t>
            </a:r>
            <a:endParaRPr lang="en-US" sz="1200" b="1" dirty="0">
              <a:sym typeface="+mn-ea"/>
            </a:endParaRPr>
          </a:p>
          <a:p>
            <a:pPr algn="just"/>
            <a:endParaRPr lang="zh-CN" altLang="en-US" sz="1000" dirty="0"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28” extra-large return slot: avoid piling of clothes/shoes. </a:t>
            </a:r>
            <a:br>
              <a:rPr lang="en-US" sz="1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</a:br>
            <a:r>
              <a:rPr lang="en-US" sz="1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Small floor area: only 0.6m² </a:t>
            </a:r>
            <a:br>
              <a:rPr lang="en-US" sz="1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</a:br>
            <a:r>
              <a:rPr lang="en-US" sz="1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Quick return: response within 3 seconds</a:t>
            </a:r>
            <a:endParaRPr lang="en-US" sz="1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 algn="just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Non-contact and non-inductive return; infrared + RFID monitoring of clothes return behavior; full locker alarm; ultraviolet disinfection;</a:t>
            </a:r>
            <a:endParaRPr lang="en-US" sz="1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 algn="just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Anti-pinch return; power-off and off-line operation supported.；</a:t>
            </a:r>
            <a:endParaRPr lang="en-US" sz="1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Automatic records of return information; report to management system. Smart excess reminder; timely reminder for cleaning;</a:t>
            </a:r>
            <a:endParaRPr lang="en-US" sz="1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just" fontAlgn="auto">
              <a:lnSpc>
                <a:spcPct val="150000"/>
              </a:lnSpc>
              <a:buFont typeface="Wingdings" panose="05000000000000000000" charset="0"/>
              <a:buNone/>
            </a:pPr>
            <a:endParaRPr lang="zh-CN" altLang="en-US" sz="1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3579379" y="865901"/>
          <a:ext cx="3858260" cy="5555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450"/>
                <a:gridCol w="1069340"/>
                <a:gridCol w="2363470"/>
              </a:tblGrid>
              <a:tr h="386715"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Smart   Return Locker</a:t>
                      </a: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cPr/>
                </a:tc>
                <a:tc hMerge="1">
                  <a:tcPr/>
                </a:tc>
              </a:tr>
              <a:tr h="4546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9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No.</a:t>
                      </a:r>
                      <a:endParaRPr lang="en-US" sz="9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9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Item</a:t>
                      </a:r>
                      <a:endParaRPr lang="en-US" sz="9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Parameters</a:t>
                      </a:r>
                      <a:endParaRPr lang="en-US" sz="9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5365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9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</a:t>
                      </a:r>
                      <a:endParaRPr lang="en-US" sz="9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Outer dimension</a:t>
                      </a:r>
                      <a:endParaRPr lang="en-US" sz="9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9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850mm*700mm*1823mm(W*D*H)</a:t>
                      </a:r>
                      <a:endParaRPr lang="en-US" sz="9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2762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9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2</a:t>
                      </a:r>
                      <a:endParaRPr lang="en-US" sz="9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Battery power</a:t>
                      </a:r>
                      <a:endParaRPr lang="en-US" sz="9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900" b="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Dirty clothes: 50 suits; dirty shoes: 70 pairs</a:t>
                      </a:r>
                      <a:endParaRPr lang="en-US" sz="900" b="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2762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9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3</a:t>
                      </a:r>
                      <a:endParaRPr lang="en-US" sz="9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Weight</a:t>
                      </a:r>
                      <a:endParaRPr lang="en-US" sz="9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190Kg</a:t>
                      </a:r>
                      <a:endParaRPr lang="en-US" sz="9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2762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9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4</a:t>
                      </a:r>
                      <a:endParaRPr lang="en-US" sz="9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Rated voltage</a:t>
                      </a:r>
                      <a:endParaRPr lang="en-US" sz="9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220V/50Hz</a:t>
                      </a:r>
                      <a:endParaRPr lang="en-US" sz="9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2762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9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5</a:t>
                      </a:r>
                      <a:endParaRPr lang="en-US" sz="9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9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Rated power</a:t>
                      </a:r>
                      <a:endParaRPr lang="en-US" sz="9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150W</a:t>
                      </a:r>
                      <a:endParaRPr lang="en-US" sz="9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33464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9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6</a:t>
                      </a:r>
                      <a:endParaRPr lang="en-US" sz="9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9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Display</a:t>
                      </a:r>
                      <a:endParaRPr lang="en-US" sz="9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35618" marR="35618" marT="35618" marB="26714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9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7”all-in-one capacitive display</a:t>
                      </a:r>
                      <a:endParaRPr lang="en-US" sz="9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35618" marR="35618" marT="35618" marB="26714" anchor="ctr"/>
                </a:tc>
              </a:tr>
              <a:tr h="13404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9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7</a:t>
                      </a:r>
                      <a:endParaRPr lang="en-US" sz="9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Quick return</a:t>
                      </a:r>
                      <a:endParaRPr lang="en-US" sz="9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900" b="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1. Multiple recognition methods supported: face recognition, IC card, account and password, etc.；</a:t>
                      </a:r>
                      <a:endParaRPr lang="en-US" sz="900" b="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900" b="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2. Infrared approaching detection for clothes/shoes return; when the clothes/shoes are approaching, the return door opens automatically; automatic return recognition RFID and audio reminder for return status.</a:t>
                      </a:r>
                      <a:endParaRPr lang="en-US" sz="900" b="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3911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9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8</a:t>
                      </a:r>
                      <a:endParaRPr lang="en-US" sz="9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RFID operating frequency</a:t>
                      </a:r>
                      <a:endParaRPr lang="en-US" sz="9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902MHz～928MHz</a:t>
                      </a:r>
                      <a:endParaRPr lang="en-US" sz="9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2787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9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9</a:t>
                      </a:r>
                      <a:endParaRPr lang="en-US" sz="9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Disinfection device</a:t>
                      </a:r>
                      <a:endParaRPr lang="en-US" sz="9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In-locker ultra violate light disinfection supported </a:t>
                      </a:r>
                      <a:endParaRPr lang="en-US" sz="9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2692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9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10</a:t>
                      </a:r>
                      <a:endParaRPr lang="en-US" sz="9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Operating system</a:t>
                      </a:r>
                      <a:endParaRPr lang="en-US" sz="9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900" b="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Android, Windows</a:t>
                      </a:r>
                      <a:endParaRPr lang="en-US" sz="900" b="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</a:tbl>
          </a:graphicData>
        </a:graphic>
      </p:graphicFrame>
      <p:sp>
        <p:nvSpPr>
          <p:cNvPr id="19" name="文本框 18"/>
          <p:cNvSpPr txBox="1"/>
          <p:nvPr/>
        </p:nvSpPr>
        <p:spPr>
          <a:xfrm>
            <a:off x="0" y="620395"/>
            <a:ext cx="3784600" cy="321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500" b="1">
                <a:sym typeface="+mn-ea"/>
              </a:rPr>
              <a:t>Product Specification</a:t>
            </a:r>
            <a:endParaRPr lang="en-US" sz="1500" b="1"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89001" y="937371"/>
            <a:ext cx="2364740" cy="2972582"/>
            <a:chOff x="812" y="1736"/>
            <a:chExt cx="3826" cy="6571"/>
          </a:xfrm>
        </p:grpSpPr>
        <p:pic>
          <p:nvPicPr>
            <p:cNvPr id="5" name="图片 4" descr="新版回收机-双门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" y="1736"/>
              <a:ext cx="1573" cy="3381"/>
            </a:xfrm>
            <a:prstGeom prst="rect">
              <a:avLst/>
            </a:prstGeom>
          </p:spPr>
        </p:pic>
        <p:pic>
          <p:nvPicPr>
            <p:cNvPr id="6" name="图片 5" descr="画册用图D"/>
            <p:cNvPicPr>
              <a:picLocks noChangeAspect="1"/>
            </p:cNvPicPr>
            <p:nvPr/>
          </p:nvPicPr>
          <p:blipFill>
            <a:blip r:embed="rId5"/>
            <a:srcRect l="15092" r="13373"/>
            <a:stretch>
              <a:fillRect/>
            </a:stretch>
          </p:blipFill>
          <p:spPr>
            <a:xfrm>
              <a:off x="2724" y="1736"/>
              <a:ext cx="1915" cy="3539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2" y="5275"/>
              <a:ext cx="3709" cy="3033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0" y="6901180"/>
            <a:ext cx="7073265" cy="35483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15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System solution</a:t>
            </a:r>
            <a:endParaRPr lang="en-US" sz="15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6900" y="6914515"/>
            <a:ext cx="3881755" cy="368554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721550" y="7098668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Hospital access control system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811020" y="8495538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Smart rotary shoes dispenser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781810" y="9360122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Smart flip-door shoes dispenser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858952" y="10249106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Smart rotary clothes dispenser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859147" y="7193280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Surgery scheduling system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778183" y="8416988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Smart dressing locker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800727" y="9360122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Smart shoes changing locker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796261" y="10274649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Smart return locker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952716" y="7873842"/>
            <a:ext cx="507683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Server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455987" y="9326245"/>
            <a:ext cx="647700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Hospital HIS system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-243" y="138285"/>
            <a:ext cx="2971535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Smart Dressing Locker</a:t>
            </a: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0" y="4488815"/>
            <a:ext cx="3601085" cy="235962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Product Features</a:t>
            </a:r>
            <a:endParaRPr lang="en-US" sz="1100" b="1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endParaRPr lang="zh-CN" altLang="en-US" sz="900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9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Highly safe: the device is tamper resistant and anti-theft；</a:t>
            </a:r>
            <a:endParaRPr lang="en-US" sz="9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9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Smart system: related slots are distributed properly as per actual application scenarios;</a:t>
            </a:r>
            <a:endParaRPr lang="en-US" sz="9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9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Door detection: if the door is not closed normally, the audio prompt is triggered immediately；</a:t>
            </a:r>
            <a:endParaRPr lang="en-US" sz="9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9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Flexible combination: multiple columns of lockers can be combined as per on-site requirement.；</a:t>
            </a:r>
            <a:endParaRPr lang="en-US" sz="9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9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Remote control; flexible configuration for fixed locker and mobile locker; exception reminder, etc.</a:t>
            </a:r>
            <a:endParaRPr lang="en-US" sz="9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9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Proximity allocation; user-defined ID information for proper locker opening position and height.</a:t>
            </a:r>
            <a:endParaRPr lang="en-US" sz="9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3601085" y="833755"/>
          <a:ext cx="3904615" cy="6203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894"/>
                <a:gridCol w="1085215"/>
                <a:gridCol w="2272506"/>
              </a:tblGrid>
              <a:tr h="350520"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Smart Dressing Locker</a:t>
                      </a:r>
                      <a:endParaRPr 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cPr/>
                </a:tc>
                <a:tc hMerge="1">
                  <a:tcPr/>
                </a:tc>
              </a:tr>
              <a:tr h="4527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No.</a:t>
                      </a:r>
                      <a:endParaRPr lang="en-US" sz="10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Item</a:t>
                      </a:r>
                      <a:endParaRPr lang="en-US" sz="10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Parameters</a:t>
                      </a:r>
                      <a:endParaRPr lang="en-US" sz="1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78195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</a:t>
                      </a:r>
                      <a:endParaRPr lang="en-US" sz="10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Outer dimension</a:t>
                      </a:r>
                      <a:endParaRPr lang="en-US" sz="10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Starter:</a:t>
                      </a:r>
                      <a:endParaRPr lang="en-US" sz="100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00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400mm*450*1950mm（W*D*H）</a:t>
                      </a:r>
                      <a:endParaRPr lang="en-US" sz="100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00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Adder:</a:t>
                      </a:r>
                      <a:endParaRPr lang="en-US" sz="100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00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650mm*450*1950mm（W*D*H）</a:t>
                      </a:r>
                      <a:endParaRPr lang="en-US" sz="100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113519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2</a:t>
                      </a:r>
                      <a:endParaRPr lang="en-US" sz="10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00" b="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Slot dimension</a:t>
                      </a:r>
                      <a:endParaRPr lang="en-US" sz="1000" b="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2-Door adder dimension: 269mm*429mm*1770mm（W*D*H）</a:t>
                      </a:r>
                      <a:endParaRPr lang="en-US" sz="100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00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4-Door adder dimension: 269mm*429mm*877mm（W*D*H）</a:t>
                      </a:r>
                      <a:endParaRPr lang="en-US" sz="100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00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6-Door adder dimension: 269mm*429mm* 576mmW*）</a:t>
                      </a:r>
                      <a:endParaRPr lang="en-US" sz="100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2749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3</a:t>
                      </a:r>
                      <a:endParaRPr lang="en-US" sz="10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Weight</a:t>
                      </a:r>
                      <a:endParaRPr lang="en-US" sz="10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00" b="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Starter: 45Kg; adder: 70Kg</a:t>
                      </a:r>
                      <a:endParaRPr lang="en-US" sz="1000" b="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2749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4</a:t>
                      </a:r>
                      <a:endParaRPr lang="en-US" sz="10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Rated voltage</a:t>
                      </a:r>
                      <a:endParaRPr lang="en-US" sz="10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00" b="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220V/50Hz</a:t>
                      </a:r>
                      <a:endParaRPr lang="en-US" sz="1000" b="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2749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5</a:t>
                      </a:r>
                      <a:endParaRPr lang="en-US" sz="10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Rated power</a:t>
                      </a:r>
                      <a:endParaRPr lang="en-US" sz="10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Starter: 85W; adder: 10W</a:t>
                      </a:r>
                      <a:endParaRPr lang="en-US" sz="10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3327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6</a:t>
                      </a:r>
                      <a:endParaRPr lang="en-US" sz="10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Display</a:t>
                      </a:r>
                      <a:endParaRPr lang="en-US" sz="10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35618" marR="35618" marT="35618" marB="26714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15.6” capacitive display</a:t>
                      </a:r>
                      <a:endParaRPr lang="en-US" sz="10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35618" marR="35618" marT="35618" marB="26714" anchor="ctr"/>
                </a:tc>
              </a:tr>
              <a:tr h="5334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7</a:t>
                      </a:r>
                      <a:endParaRPr lang="en-US" sz="10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Product lock control</a:t>
                      </a:r>
                      <a:endParaRPr lang="en-US" sz="10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00" b="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The electric lock is designed with 360° tamper resistance function and the device which can prevent insertion of soft piece; door status detection;</a:t>
                      </a:r>
                      <a:endParaRPr lang="en-US" sz="1000" b="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5334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8</a:t>
                      </a:r>
                      <a:endParaRPr lang="en-US" sz="10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ID recognition</a:t>
                      </a:r>
                      <a:endParaRPr lang="en-US" sz="10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Multiple recognition methods supported: face recognition, IC card, account and password, etc.</a:t>
                      </a:r>
                      <a:endParaRPr lang="en-US" sz="10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2686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9</a:t>
                      </a:r>
                      <a:endParaRPr lang="en-US" sz="10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Disinfection device</a:t>
                      </a:r>
                      <a:endParaRPr lang="en-US" sz="10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00" b="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In-locker ozone disinfection supported</a:t>
                      </a:r>
                      <a:endParaRPr lang="en-US" sz="1000" b="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2679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10</a:t>
                      </a:r>
                      <a:endParaRPr lang="en-US" sz="10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Operating system</a:t>
                      </a:r>
                      <a:endParaRPr lang="en-US" sz="10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00" b="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Android, Windows</a:t>
                      </a:r>
                      <a:endParaRPr lang="en-US" sz="1000" b="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</a:tbl>
          </a:graphicData>
        </a:graphic>
      </p:graphicFrame>
      <p:sp>
        <p:nvSpPr>
          <p:cNvPr id="19" name="文本框 18"/>
          <p:cNvSpPr txBox="1"/>
          <p:nvPr/>
        </p:nvSpPr>
        <p:spPr>
          <a:xfrm>
            <a:off x="0" y="581660"/>
            <a:ext cx="3784600" cy="321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500" b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Product Specification</a:t>
            </a:r>
            <a:endParaRPr lang="en-US" sz="1500" b="1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42290" y="1127108"/>
            <a:ext cx="2614238" cy="3284798"/>
            <a:chOff x="720" y="1736"/>
            <a:chExt cx="4485" cy="623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1" y="1736"/>
              <a:ext cx="4397" cy="368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720" y="5428"/>
              <a:ext cx="1881" cy="254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7"/>
            <a:srcRect t="1902"/>
            <a:stretch>
              <a:fillRect/>
            </a:stretch>
          </p:blipFill>
          <p:spPr>
            <a:xfrm>
              <a:off x="2775" y="5428"/>
              <a:ext cx="2431" cy="2542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0" y="7024370"/>
            <a:ext cx="7073265" cy="35483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1500" b="1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System solution</a:t>
            </a:r>
            <a:endParaRPr lang="en-US" sz="1500" b="1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40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0740" y="7459980"/>
            <a:ext cx="3364230" cy="319341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824345" y="7629832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Hospital access control system</a:t>
            </a:r>
            <a:endParaRPr lang="zh-CN" altLang="en-US" sz="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909118" y="8798560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Smart rotary shoes dispenser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892300" y="9536901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Smart flip-door shoes dispenser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973252" y="10289032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Smart rotary clothes dispenser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727682" y="7620000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Surgery scheduling system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785803" y="8618728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Smart dressing locker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655629" y="9437624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Smart shoes changing locker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796261" y="10274649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Smart return locker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891756" y="8193882"/>
            <a:ext cx="507683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Server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397060" y="9570048"/>
            <a:ext cx="647700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Hospital HIS system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-243" y="138285"/>
            <a:ext cx="2709576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Smart Shoes Change Locker</a:t>
            </a: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0" y="4678680"/>
            <a:ext cx="3601085" cy="23196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105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Product Features</a:t>
            </a:r>
            <a:endParaRPr lang="en-US" sz="1050" b="1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endParaRPr lang="zh-CN" altLang="en-US" sz="800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8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Highly safe: the device is tamper resistant and anti-theft；</a:t>
            </a:r>
            <a:endParaRPr lang="en-US" sz="8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8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Smart system: related slots are distributed properly as per actual application scenarios;</a:t>
            </a:r>
            <a:endParaRPr lang="en-US" sz="8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8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Door detection: if the door is not closed normally, the audio prompt is triggered immediately；</a:t>
            </a:r>
            <a:endParaRPr lang="en-US" sz="8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8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Flexible combination: multiple columns of lockers can be combined as per on-site requirement.；</a:t>
            </a:r>
            <a:endParaRPr lang="en-US" sz="8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8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Remote control; flexible configuration for fixed locker and mobile locker; exception reminder, etc.</a:t>
            </a:r>
            <a:endParaRPr lang="en-US" sz="8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8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Proximity allocation; user-defined ID information for proper locker opening position and height.</a:t>
            </a:r>
            <a:endParaRPr lang="en-US" sz="8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3588385" y="166225"/>
          <a:ext cx="3799205" cy="6350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380"/>
                <a:gridCol w="1154567"/>
                <a:gridCol w="2144258"/>
              </a:tblGrid>
              <a:tr h="259080"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Smart Shoes Change Locker</a:t>
                      </a: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cPr/>
                </a:tc>
                <a:tc hMerge="1">
                  <a:tcPr/>
                </a:tc>
              </a:tr>
              <a:tr h="4267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9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No.</a:t>
                      </a:r>
                      <a:endParaRPr lang="en-US" sz="9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9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Item</a:t>
                      </a:r>
                      <a:endParaRPr lang="en-US" sz="9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Parameters</a:t>
                      </a:r>
                      <a:endParaRPr lang="en-US" sz="9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6705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9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</a:t>
                      </a:r>
                      <a:endParaRPr lang="en-US" sz="9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Outer dimension</a:t>
                      </a:r>
                      <a:endParaRPr lang="en-US" sz="9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9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Starter:</a:t>
                      </a:r>
                      <a:endParaRPr lang="en-US" sz="9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  <a:p>
                      <a:pPr indent="0">
                        <a:buNone/>
                      </a:pPr>
                      <a:r>
                        <a:rPr lang="en-US" sz="9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400mm*450*1950mm（W*D*H）,</a:t>
                      </a:r>
                      <a:endParaRPr lang="en-US" sz="9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  <a:p>
                      <a:pPr indent="0">
                        <a:buNone/>
                      </a:pPr>
                      <a:r>
                        <a:rPr lang="en-US" sz="9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Adder:</a:t>
                      </a:r>
                      <a:endParaRPr lang="en-US" sz="9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  <a:p>
                      <a:pPr indent="0">
                        <a:buNone/>
                      </a:pPr>
                      <a:r>
                        <a:rPr lang="en-US" sz="9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650mm*450*1950mm（W*D*H）</a:t>
                      </a:r>
                      <a:endParaRPr lang="en-US" sz="9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18302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9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2</a:t>
                      </a:r>
                      <a:endParaRPr lang="en-US" sz="9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900" b="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Slot dimension</a:t>
                      </a:r>
                      <a:endParaRPr lang="en-US" sz="900" b="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90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8-Door adder dimension: 269mm*429mm*428mm（W*D*H）</a:t>
                      </a:r>
                      <a:endParaRPr lang="en-US" sz="90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  <a:p>
                      <a:pPr indent="0">
                        <a:buNone/>
                      </a:pPr>
                      <a:r>
                        <a:rPr lang="en-US" sz="90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10-Door adder dimension: 269mm*429mm*339mm（W*D*H）</a:t>
                      </a:r>
                      <a:endParaRPr lang="en-US" sz="90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  <a:p>
                      <a:pPr indent="0">
                        <a:buNone/>
                      </a:pPr>
                      <a:r>
                        <a:rPr lang="en-US" sz="90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12-Door adder dimension: 269mm*429mm*280mm（W*D*H）</a:t>
                      </a:r>
                      <a:endParaRPr lang="en-US" sz="90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  <a:p>
                      <a:pPr indent="0">
                        <a:buNone/>
                      </a:pPr>
                      <a:r>
                        <a:rPr lang="en-US" sz="90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16-Door adder dimension: 269mm*429mm*206mm（W*D*H）</a:t>
                      </a:r>
                      <a:endParaRPr lang="en-US" sz="90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  <a:p>
                      <a:pPr indent="0">
                        <a:buNone/>
                      </a:pPr>
                      <a:r>
                        <a:rPr lang="en-US" sz="90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20-Door adder dimension: 269mm*429mm*162mm（W*D*H）</a:t>
                      </a:r>
                      <a:endParaRPr lang="en-US" sz="90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  <a:p>
                      <a:pPr indent="0">
                        <a:buNone/>
                      </a:pPr>
                      <a:r>
                        <a:rPr lang="en-US" sz="90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24-Door adder dimension: 269mm*429mm*132mm（W*D*H）</a:t>
                      </a:r>
                      <a:endParaRPr lang="en-US" sz="90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2590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9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3</a:t>
                      </a:r>
                      <a:endParaRPr lang="en-US" sz="9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Weight</a:t>
                      </a:r>
                      <a:endParaRPr lang="en-US" sz="9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Starter: 45Kg; adder: 100Kg</a:t>
                      </a:r>
                      <a:endParaRPr lang="en-US" sz="9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2590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9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4</a:t>
                      </a:r>
                      <a:endParaRPr lang="en-US" sz="9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Rated voltage</a:t>
                      </a:r>
                      <a:endParaRPr lang="en-US" sz="9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220V/50Hz</a:t>
                      </a:r>
                      <a:endParaRPr lang="en-US" sz="9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2590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9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5</a:t>
                      </a:r>
                      <a:endParaRPr lang="en-US" sz="9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9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Rated power</a:t>
                      </a:r>
                      <a:endParaRPr lang="en-US" sz="9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Starter: 85W; adder: 10W</a:t>
                      </a:r>
                      <a:endParaRPr lang="en-US" sz="9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3136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9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6</a:t>
                      </a:r>
                      <a:endParaRPr lang="en-US" sz="9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9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Display</a:t>
                      </a:r>
                      <a:endParaRPr lang="en-US" sz="9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35618" marR="35618" marT="35618" marB="26714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9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15.6” capacitive display</a:t>
                      </a:r>
                      <a:endParaRPr lang="en-US" sz="9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35618" marR="35618" marT="35618" marB="26714" anchor="ctr"/>
                </a:tc>
              </a:tr>
              <a:tr h="3625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9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7</a:t>
                      </a:r>
                      <a:endParaRPr lang="en-US" sz="9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Product lock control</a:t>
                      </a:r>
                      <a:endParaRPr lang="en-US" sz="9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900" b="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The electric lock is designed with 360° tamper resistance function and the device which can prevent insertion of soft piece; door status detection;</a:t>
                      </a:r>
                      <a:endParaRPr lang="en-US" sz="900" b="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4191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9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8</a:t>
                      </a:r>
                      <a:endParaRPr lang="en-US" sz="9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ID recognition</a:t>
                      </a:r>
                      <a:endParaRPr lang="en-US" sz="9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Multiple recognition methods supported: face recognition, IC card, account and password, etc.</a:t>
                      </a:r>
                      <a:endParaRPr lang="en-US" sz="9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2432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9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9</a:t>
                      </a:r>
                      <a:endParaRPr lang="en-US" sz="9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Disinfection device</a:t>
                      </a:r>
                      <a:endParaRPr lang="en-US" sz="9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In-locker Ozone disinfection supported</a:t>
                      </a:r>
                      <a:endParaRPr lang="en-US" sz="9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3898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9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10</a:t>
                      </a:r>
                      <a:endParaRPr lang="en-US" sz="9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Operating system</a:t>
                      </a:r>
                      <a:endParaRPr lang="en-US" sz="9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900" b="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Android, Windows</a:t>
                      </a:r>
                      <a:endParaRPr lang="en-US" sz="900" b="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</a:tbl>
          </a:graphicData>
        </a:graphic>
      </p:graphicFrame>
      <p:sp>
        <p:nvSpPr>
          <p:cNvPr id="19" name="文本框 18"/>
          <p:cNvSpPr txBox="1"/>
          <p:nvPr/>
        </p:nvSpPr>
        <p:spPr>
          <a:xfrm>
            <a:off x="0" y="620395"/>
            <a:ext cx="3784600" cy="321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500" b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Product Specification</a:t>
            </a:r>
            <a:endParaRPr lang="en-US" sz="1500" b="1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24577" y="1160122"/>
            <a:ext cx="2512366" cy="3310012"/>
            <a:chOff x="285" y="1687"/>
            <a:chExt cx="4019" cy="5753"/>
          </a:xfrm>
        </p:grpSpPr>
        <p:pic>
          <p:nvPicPr>
            <p:cNvPr id="10" name="图片 9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285" y="4984"/>
              <a:ext cx="1817" cy="2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6" y="1687"/>
              <a:ext cx="3998" cy="3311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9" y="5105"/>
              <a:ext cx="2115" cy="2335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0" y="6901180"/>
            <a:ext cx="7073265" cy="35483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endParaRPr lang="en-US" sz="1500" b="1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r>
              <a:rPr lang="en-US" sz="1500" b="1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System solution</a:t>
            </a:r>
            <a:endParaRPr lang="en-US" sz="1500" b="1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4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4195" y="7202805"/>
            <a:ext cx="3626485" cy="344297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570212" y="7275281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Hospital access control system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760424" y="8611896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Smart rotary shoes dispenser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781810" y="9360122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Smart flip-door shoes dispenser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781810" y="10300560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Smart rotary clothes dispenser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638484" y="7338060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Surgery scheduling scheduling system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638484" y="8534146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Smart dressing locker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719193" y="10275316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Smart return locker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655629" y="9437624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Smart shoes changing locker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716496" y="8041482"/>
            <a:ext cx="507683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Server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155994" y="9437624"/>
            <a:ext cx="647700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Hospital HIS system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-243" y="138285"/>
            <a:ext cx="3088883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High-value Consumable </a:t>
            </a:r>
            <a:r>
              <a:rPr lang="en-US" altLang="zh-CN" sz="15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Locker</a:t>
            </a: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634" y="4132418"/>
            <a:ext cx="3631565" cy="271535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Product Features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endParaRPr lang="zh-CN" altLang="en-US" sz="1000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0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IoT RFID technology; smart perception of item storage/pickup;</a:t>
            </a:r>
            <a:endParaRPr lang="en-US" sz="10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0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Free configuration of conduit, laminate and other modules；</a:t>
            </a:r>
            <a:endParaRPr lang="en-US" sz="10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0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Ream-time stock management; one code for one item; whole-process traceability management;</a:t>
            </a:r>
            <a:endParaRPr lang="en-US" sz="10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0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Automatic stock check; real-time monitoring of consumables data; timely alarm for safety stock;</a:t>
            </a:r>
            <a:endParaRPr lang="en-US" sz="10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0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Integration with the hospital staff system for different operation permission </a:t>
            </a:r>
            <a:r>
              <a:rPr lang="en-US" altLang="zh-CN" sz="10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settings</a:t>
            </a:r>
            <a:r>
              <a:rPr lang="en-US" sz="10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; consumables can be used in a more safe and confidential way.</a:t>
            </a:r>
            <a:endParaRPr lang="en-US" sz="10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3601085" y="911225"/>
          <a:ext cx="3957956" cy="626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5605"/>
                <a:gridCol w="1144709"/>
                <a:gridCol w="2257642"/>
              </a:tblGrid>
              <a:tr h="412115"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High-value Consumable </a:t>
                      </a:r>
                      <a:r>
                        <a:rPr lang="en-US" altLang="zh-CN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Locker</a:t>
                      </a:r>
                      <a:endParaRPr 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cPr/>
                </a:tc>
                <a:tc hMerge="1">
                  <a:tcPr/>
                </a:tc>
              </a:tr>
              <a:tr h="4845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No.</a:t>
                      </a:r>
                      <a:endParaRPr lang="en-US" sz="11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Item</a:t>
                      </a:r>
                      <a:endParaRPr lang="en-US" sz="11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Parameters</a:t>
                      </a:r>
                      <a:endParaRPr 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2946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Outer dimension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10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841mm*624mm* 1948mm (W*D*H)</a:t>
                      </a:r>
                      <a:endParaRPr lang="en-US" sz="110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2940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2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Battery power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Over 600L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2946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3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Weight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Starter: 150Kg; adder: 95Kg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2940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4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Rated voltage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220V/50Hz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2946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5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Rated power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Starter: 180W; adder: 20W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3562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6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Display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35618" marR="35618" marT="35618" marB="26714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15.6”all-in-one capacitive display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35618" marR="35618" marT="35618" marB="26714" anchor="ctr"/>
                </a:tc>
              </a:tr>
              <a:tr h="5715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7</a:t>
                      </a:r>
                      <a:endParaRPr lang="en-US" sz="110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Door opening method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Door opening by electric control; face recognition, fingerprint, finger vein, IC card</a:t>
                      </a:r>
                      <a:endParaRPr lang="en-US" sz="110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4165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8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Recognition method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RFID recognition (UHF RFID)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3898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9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Frequency range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902~928MHz FCC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3892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10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Locker type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10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Flexible combination of laminate and conduit</a:t>
                      </a:r>
                      <a:endParaRPr lang="en-US" sz="110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29654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11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Disinfection device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In-locker plasma disinfection supported;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29654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12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Stock check time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Reading time less than 3S.; reading accuracy&gt; 99.5%.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29654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13</a:t>
                      </a:r>
                      <a:endParaRPr lang="en-US" sz="11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Operating system</a:t>
                      </a:r>
                      <a:endParaRPr lang="en-US" sz="11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100" b="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Android, Windows</a:t>
                      </a:r>
                      <a:endParaRPr lang="en-US" sz="1100" b="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</a:tbl>
          </a:graphicData>
        </a:graphic>
      </p:graphicFrame>
      <p:sp>
        <p:nvSpPr>
          <p:cNvPr id="19" name="文本框 18"/>
          <p:cNvSpPr txBox="1"/>
          <p:nvPr/>
        </p:nvSpPr>
        <p:spPr>
          <a:xfrm>
            <a:off x="0" y="620395"/>
            <a:ext cx="3784600" cy="321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500" b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Product Specification</a:t>
            </a:r>
            <a:endParaRPr lang="en-US" sz="1500" b="1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25677" y="922642"/>
            <a:ext cx="2287104" cy="3317928"/>
            <a:chOff x="1229" y="1705"/>
            <a:chExt cx="3568" cy="647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29" y="5405"/>
              <a:ext cx="3569" cy="2776"/>
            </a:xfrm>
            <a:prstGeom prst="rect">
              <a:avLst/>
            </a:prstGeom>
          </p:spPr>
        </p:pic>
        <p:pic>
          <p:nvPicPr>
            <p:cNvPr id="11" name="图片 10" descr="RFID主柜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18" y="1739"/>
              <a:ext cx="1421" cy="3666"/>
            </a:xfrm>
            <a:prstGeom prst="rect">
              <a:avLst/>
            </a:prstGeom>
          </p:spPr>
        </p:pic>
        <p:pic>
          <p:nvPicPr>
            <p:cNvPr id="12" name="图片 11" descr="高值耗材柜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39" y="1705"/>
              <a:ext cx="1659" cy="3662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0" y="6901180"/>
            <a:ext cx="7073265" cy="35483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1500" b="1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System solution</a:t>
            </a:r>
            <a:endParaRPr lang="en-US" sz="1500" b="1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40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3950" y="7263765"/>
            <a:ext cx="3124200" cy="326707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673926" y="7656684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Hospital access control system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632200" y="10322579"/>
            <a:ext cx="647700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Hospital HIS system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926567" y="9408815"/>
            <a:ext cx="1078992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Locker for high-value consumables</a:t>
            </a:r>
            <a:endParaRPr lang="en-US" altLang="zh-CN" sz="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961191" y="9408815"/>
            <a:ext cx="1078992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Locker for low-value consumables</a:t>
            </a:r>
            <a:endParaRPr lang="en-US" altLang="zh-CN" sz="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051999" y="8581082"/>
            <a:ext cx="1078992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Server</a:t>
            </a:r>
            <a:endParaRPr lang="en-US" altLang="zh-CN" sz="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-243" y="138285"/>
            <a:ext cx="3005802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None/>
            </a:pPr>
            <a:r>
              <a:rPr lang="en-US" altLang="zh-CN" sz="1500" b="1" dirty="0">
                <a:latin typeface="Calibri" panose="020F0502020204030204" pitchFamily="34" charset="0"/>
                <a:cs typeface="Calibri" panose="020F0502020204030204" pitchFamily="34" charset="0"/>
              </a:rPr>
              <a:t>Low-value Consumable Locker</a:t>
            </a:r>
            <a:endParaRPr lang="en-US" altLang="zh-CN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0" y="4085590"/>
            <a:ext cx="3600450" cy="275145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Product Features</a:t>
            </a: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endParaRPr lang="zh-CN" altLang="en-US" sz="1100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1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Flexible locker model configuration: 4-door; 8-door; 16-door;</a:t>
            </a:r>
            <a:endParaRPr lang="en-US" sz="11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1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Integrated operation; 12.5” large screen;</a:t>
            </a:r>
            <a:endParaRPr lang="en-US" sz="11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1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Back power; UPS capacity for 1 hour operation; the locker can be used normally in case of power failure;</a:t>
            </a:r>
            <a:endParaRPr lang="en-US" sz="11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1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It is applicable for many hospital departments; a wide range of consumables can be managed;</a:t>
            </a:r>
            <a:endParaRPr lang="en-US" sz="11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1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Both charging consumables and non-charging consumables can be managed;</a:t>
            </a:r>
            <a:endParaRPr lang="en-US" sz="11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3536315" y="915035"/>
          <a:ext cx="3957955" cy="5125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840"/>
                <a:gridCol w="1207561"/>
                <a:gridCol w="2252554"/>
              </a:tblGrid>
              <a:tr h="481330"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Low-value Consumable Locker</a:t>
                      </a:r>
                      <a:endParaRPr lang="en-US" altLang="zh-CN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cPr/>
                </a:tc>
                <a:tc hMerge="1">
                  <a:tcPr/>
                </a:tc>
              </a:tr>
              <a:tr h="5651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5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No.</a:t>
                      </a:r>
                      <a:endParaRPr lang="en-US" sz="105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5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Item</a:t>
                      </a:r>
                      <a:endParaRPr lang="en-US" sz="105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5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Parameters</a:t>
                      </a:r>
                      <a:endParaRPr lang="en-US" sz="105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3917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5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</a:t>
                      </a:r>
                      <a:endParaRPr lang="en-US" sz="105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5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Outer dimension</a:t>
                      </a:r>
                      <a:endParaRPr lang="en-US" sz="105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1000mm*600mm* 1923mm(W*D*H)</a:t>
                      </a:r>
                      <a:endParaRPr lang="en-US" sz="105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1174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5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2</a:t>
                      </a:r>
                      <a:endParaRPr lang="en-US" sz="105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50" b="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Slot dimension</a:t>
                      </a:r>
                      <a:endParaRPr lang="en-US" sz="1050" b="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50" b="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S slot</a:t>
                      </a:r>
                      <a:endParaRPr lang="en-US" sz="1050" b="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05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494mm*571mm* 188mm（W*D*H）</a:t>
                      </a:r>
                      <a:endParaRPr lang="en-US" sz="105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05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M slot</a:t>
                      </a:r>
                      <a:endParaRPr lang="en-US" sz="105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05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494mm*571mm* 332mm（W*D*H）</a:t>
                      </a:r>
                      <a:endParaRPr lang="en-US" sz="105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050" b="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L slot</a:t>
                      </a:r>
                      <a:endParaRPr lang="en-US" sz="1050" b="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05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494mm*571mm*451mm（W*D*H)</a:t>
                      </a:r>
                      <a:endParaRPr lang="en-US" sz="105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3435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5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3</a:t>
                      </a:r>
                      <a:endParaRPr lang="en-US" sz="105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5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Weight</a:t>
                      </a:r>
                      <a:endParaRPr lang="en-US" sz="105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5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Starter: 150Kg; adder: 95Kg</a:t>
                      </a:r>
                      <a:endParaRPr lang="en-US" sz="105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3435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5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4</a:t>
                      </a:r>
                      <a:endParaRPr lang="en-US" sz="105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5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Rated voltage</a:t>
                      </a:r>
                      <a:endParaRPr lang="en-US" sz="105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5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220V/50Hz</a:t>
                      </a:r>
                      <a:endParaRPr lang="en-US" sz="105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3435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5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5</a:t>
                      </a:r>
                      <a:endParaRPr lang="en-US" sz="105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5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Rated power</a:t>
                      </a:r>
                      <a:endParaRPr lang="en-US" sz="105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5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Starter: 180W; adder: 20W</a:t>
                      </a:r>
                      <a:endParaRPr lang="en-US" sz="105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4159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5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6</a:t>
                      </a:r>
                      <a:endParaRPr lang="en-US" sz="105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5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Display</a:t>
                      </a:r>
                      <a:endParaRPr lang="en-US" sz="105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35618" marR="35618" marT="35618" marB="26714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5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21.5”all-in-one capacitive display</a:t>
                      </a:r>
                      <a:endParaRPr lang="en-US" sz="105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35618" marR="35618" marT="35618" marB="26714" anchor="ctr"/>
                </a:tc>
              </a:tr>
              <a:tr h="6673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5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7</a:t>
                      </a:r>
                      <a:endParaRPr lang="en-US" sz="105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5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Door opening method</a:t>
                      </a:r>
                      <a:endParaRPr lang="en-US" sz="105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5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Door opening by electric control; face recognition, fingerprint, finger vein, IC card</a:t>
                      </a:r>
                      <a:endParaRPr lang="en-US" sz="105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346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5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8</a:t>
                      </a:r>
                      <a:endParaRPr lang="en-US" sz="105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5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Operating system</a:t>
                      </a:r>
                      <a:endParaRPr lang="en-US" sz="105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50" b="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Android, Windows</a:t>
                      </a:r>
                      <a:endParaRPr lang="en-US" sz="1050" b="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</a:tbl>
          </a:graphicData>
        </a:graphic>
      </p:graphicFrame>
      <p:sp>
        <p:nvSpPr>
          <p:cNvPr id="19" name="文本框 18"/>
          <p:cNvSpPr txBox="1"/>
          <p:nvPr/>
        </p:nvSpPr>
        <p:spPr>
          <a:xfrm>
            <a:off x="0" y="593090"/>
            <a:ext cx="3784600" cy="321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Product Specification</a:t>
            </a: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0" y="6901180"/>
            <a:ext cx="7073265" cy="35483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1500" b="1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System solution</a:t>
            </a:r>
            <a:endParaRPr lang="en-US" sz="1500" b="1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40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730" y="2813685"/>
            <a:ext cx="1343025" cy="1178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4685" y="2813685"/>
            <a:ext cx="1298575" cy="11798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1235" y="7222490"/>
            <a:ext cx="3124200" cy="32670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590" y="915035"/>
            <a:ext cx="842645" cy="16764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1340" y="887095"/>
            <a:ext cx="908685" cy="170370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521458" y="7610561"/>
            <a:ext cx="1078992" cy="35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Hospital access control system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922459" y="8562657"/>
            <a:ext cx="1078992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Server</a:t>
            </a:r>
            <a:endParaRPr lang="en-US" altLang="zh-CN" sz="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926567" y="9408815"/>
            <a:ext cx="1078992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Locker for high-value consumables</a:t>
            </a:r>
            <a:endParaRPr lang="en-US" altLang="zh-CN" sz="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845939" y="9393892"/>
            <a:ext cx="1078992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Locker for low-value consumables</a:t>
            </a:r>
            <a:endParaRPr lang="en-US" altLang="zh-CN" sz="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536632" y="10278437"/>
            <a:ext cx="647700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Hospital HIS system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-243" y="138285"/>
            <a:ext cx="2261289" cy="321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Shared Work Wear Locker</a:t>
            </a:r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0" y="4574540"/>
            <a:ext cx="3601085" cy="24845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Product Features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endParaRPr lang="zh-CN" altLang="en-US" sz="1000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0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Highly safe: the device is tamper resistant and anti-theft；</a:t>
            </a:r>
            <a:endParaRPr lang="en-US" sz="10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0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Multiple login verification methods: face recognition, IC card; more convenient and efficient;</a:t>
            </a:r>
            <a:endParaRPr lang="en-US" sz="10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0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Smart stock management; in case of insufficient stock, a friendly reminder will be sent to remind the staff to replenish;</a:t>
            </a:r>
            <a:endParaRPr lang="en-US" sz="10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0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Smart RFID stock check; efficient and quick;</a:t>
            </a:r>
            <a:endParaRPr lang="en-US" sz="10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10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RFID shielding design; unique software algorithm to prevent wrong reading or missed reading.</a:t>
            </a:r>
            <a:endParaRPr lang="en-US" sz="10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3521710" y="772160"/>
          <a:ext cx="3958590" cy="6129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7327"/>
                <a:gridCol w="1340600"/>
                <a:gridCol w="2090663"/>
              </a:tblGrid>
              <a:tr h="384810"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Shared Work Wear Locker</a:t>
                      </a:r>
                      <a:endParaRPr 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cPr/>
                </a:tc>
                <a:tc hMerge="1">
                  <a:tcPr/>
                </a:tc>
              </a:tr>
              <a:tr h="3956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No.</a:t>
                      </a:r>
                      <a:endParaRPr lang="en-US" sz="10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Item</a:t>
                      </a:r>
                      <a:endParaRPr lang="en-US" sz="10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Parameters</a:t>
                      </a:r>
                      <a:endParaRPr lang="en-US" sz="1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</a:t>
                      </a:r>
                      <a:endParaRPr lang="en-US" sz="10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Outer dimension</a:t>
                      </a:r>
                      <a:endParaRPr lang="en-US" sz="10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675mm*450mm* 1990mm (W*D*H)</a:t>
                      </a:r>
                      <a:endParaRPr lang="en-US" sz="100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16008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2</a:t>
                      </a:r>
                      <a:endParaRPr lang="en-US" sz="10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00" b="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Battery power</a:t>
                      </a:r>
                      <a:endParaRPr lang="en-US" sz="1000" b="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0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Nurse suit (coat + pants) S\M\L\XL: 18 suits/28 suits/26 suits/10 suits</a:t>
                      </a:r>
                      <a:endParaRPr lang="en-US" sz="100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0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Female doctor  S\M\L\XL: 10 suits/18 suits/18 suits/10 suits</a:t>
                      </a:r>
                      <a:endParaRPr lang="en-US" sz="100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0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Male doctor  S\M\L\XL: 10 suits/10 suits/18 suits/18 suits</a:t>
                      </a:r>
                      <a:endParaRPr lang="en-US" sz="100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3</a:t>
                      </a:r>
                      <a:endParaRPr lang="en-US" sz="10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Weight</a:t>
                      </a:r>
                      <a:endParaRPr lang="en-US" sz="1000" b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Starter: 100Kg\ adder: 100Kg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2749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4</a:t>
                      </a:r>
                      <a:endParaRPr lang="en-US" sz="10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Rated voltage</a:t>
                      </a:r>
                      <a:endParaRPr lang="en-US" sz="10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220V/50Hz</a:t>
                      </a:r>
                      <a:endParaRPr lang="en-US" sz="10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2749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5</a:t>
                      </a:r>
                      <a:endParaRPr lang="en-US" sz="10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Rated power</a:t>
                      </a:r>
                      <a:endParaRPr lang="en-US" sz="10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Starter: 100W; adder: 10W</a:t>
                      </a:r>
                      <a:endParaRPr lang="en-US" sz="10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  <a:tr h="3327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6</a:t>
                      </a:r>
                      <a:endParaRPr lang="en-US" sz="10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Display</a:t>
                      </a:r>
                      <a:endParaRPr lang="en-US" sz="10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35618" marR="35618" marT="35618" marB="26714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15.6” capacitive display</a:t>
                      </a:r>
                      <a:endParaRPr lang="en-US" sz="10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35618" marR="35618" marT="35618" marB="26714" anchor="ctr"/>
                </a:tc>
              </a:tr>
              <a:tr h="3873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7</a:t>
                      </a:r>
                      <a:endParaRPr lang="en-US" sz="10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Door opening method</a:t>
                      </a:r>
                      <a:endParaRPr lang="en-US" sz="10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Door opening by electric control; face recognition; IC card</a:t>
                      </a:r>
                      <a:endParaRPr lang="en-US" sz="10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5327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8</a:t>
                      </a:r>
                      <a:endParaRPr lang="en-US" sz="10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Recognition method</a:t>
                      </a:r>
                      <a:endParaRPr lang="en-US" sz="10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RFID recognition (UHF RFID); build-in RFID antenna</a:t>
                      </a:r>
                      <a:endParaRPr lang="en-US" sz="10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3638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9</a:t>
                      </a:r>
                      <a:endParaRPr lang="en-US" sz="10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Frequency range</a:t>
                      </a:r>
                      <a:endParaRPr lang="en-US" sz="10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902~928MHz FCC</a:t>
                      </a:r>
                      <a:endParaRPr lang="en-US" sz="10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5334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10</a:t>
                      </a:r>
                      <a:endParaRPr lang="en-US" sz="10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Stock check time</a:t>
                      </a:r>
                      <a:endParaRPr lang="en-US" sz="10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  <a:sym typeface="+mn-ea"/>
                        </a:rPr>
                        <a:t>Single slot stock check；reading time less than 3S.; reading accuracy&gt; 99.5%.</a:t>
                      </a:r>
                      <a:endParaRPr lang="en-US" sz="10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64114" marR="64114" marT="0" marB="0" anchor="ctr"/>
                </a:tc>
              </a:tr>
              <a:tr h="276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11</a:t>
                      </a:r>
                      <a:endParaRPr lang="en-US" sz="100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85486" marR="85486" marT="42741" marB="42741" anchor="ctr"/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00" b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Operating system</a:t>
                      </a:r>
                      <a:endParaRPr lang="en-US" sz="1000" b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50000"/>
                        </a:lnSpc>
                        <a:buNone/>
                      </a:pPr>
                      <a:r>
                        <a:rPr lang="en-US" sz="1000" b="0" dirty="0">
                          <a:latin typeface="Calibri" panose="020F0502020204030204" pitchFamily="34" charset="0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Android, Windows</a:t>
                      </a:r>
                      <a:endParaRPr lang="en-US" sz="1000" b="0" dirty="0">
                        <a:latin typeface="Calibri" panose="020F0502020204030204" pitchFamily="34" charset="0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64114" marR="64114" marT="0" marB="0" anchor="ctr"/>
                </a:tc>
              </a:tr>
            </a:tbl>
          </a:graphicData>
        </a:graphic>
      </p:graphicFrame>
      <p:sp>
        <p:nvSpPr>
          <p:cNvPr id="19" name="文本框 18"/>
          <p:cNvSpPr txBox="1"/>
          <p:nvPr/>
        </p:nvSpPr>
        <p:spPr>
          <a:xfrm>
            <a:off x="0" y="620395"/>
            <a:ext cx="3784600" cy="321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500" b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Product Specification</a:t>
            </a:r>
            <a:endParaRPr lang="en-US" sz="1500" b="1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99440" y="2616835"/>
            <a:ext cx="2597150" cy="1964055"/>
            <a:chOff x="629" y="4279"/>
            <a:chExt cx="3280" cy="3066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35" y="4445"/>
              <a:ext cx="1674" cy="29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rcRect r="5643"/>
            <a:stretch>
              <a:fillRect/>
            </a:stretch>
          </p:blipFill>
          <p:spPr>
            <a:xfrm>
              <a:off x="629" y="4279"/>
              <a:ext cx="1739" cy="3066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0" y="7035165"/>
            <a:ext cx="7073265" cy="35483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1500" b="1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System solution</a:t>
            </a:r>
            <a:endParaRPr lang="en-US" sz="1500" b="1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40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8020" y="7353935"/>
            <a:ext cx="3869055" cy="31838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120" y="993140"/>
            <a:ext cx="1110615" cy="16637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1355" y="942340"/>
            <a:ext cx="1085215" cy="17138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930079" y="8382000"/>
            <a:ext cx="580961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Server</a:t>
            </a:r>
            <a:endParaRPr lang="en-US" altLang="zh-CN" sz="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652554" y="8088630"/>
            <a:ext cx="981489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Shared work wear locker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989098" y="8088630"/>
            <a:ext cx="981489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Work wear return locker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009942" y="9244330"/>
            <a:ext cx="981489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Bedding return locker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111052" y="10200323"/>
            <a:ext cx="981489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Bedding dispensing locker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439334" y="10290175"/>
            <a:ext cx="981489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Work wear management system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800542" y="10260158"/>
            <a:ext cx="981489" cy="293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>
                <a:solidFill>
                  <a:schemeClr val="tx1"/>
                </a:solidFill>
              </a:rPr>
              <a:t>Dedicated work wear locker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</p:spTree>
    <p:custDataLst>
      <p:tags r:id="rId10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TABLE_ENDDRAG_ORIGIN_RECT" val="311*399"/>
  <p:tag name="TABLE_ENDDRAG_RECT" val="280*71*311*399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TABLE_ENDDRAG_ORIGIN_RECT" val="299*465"/>
  <p:tag name="TABLE_ENDDRAG_RECT" val="283*71*299*465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TABLE_ENDDRAG_ORIGIN_RECT" val="299*404"/>
  <p:tag name="TABLE_ENDDRAG_RECT" val="283*71*299*404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TABLE_ENDDRAG_ORIGIN_RECT" val="299*438"/>
  <p:tag name="TABLE_ENDDRAG_RECT" val="283*71*299*438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TABLE_ENDDRAG_ORIGIN_RECT" val="299*277"/>
  <p:tag name="TABLE_ENDDRAG_RECT" val="287*71*299*277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TABLE_ENDDRAG_ORIGIN_RECT" val="299*454"/>
  <p:tag name="TABLE_ENDDRAG_RECT" val="283*71*299*454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TABLE_ENDDRAG_ORIGIN_RECT" val="299*466"/>
  <p:tag name="TABLE_ENDDRAG_RECT" val="283*71*299*466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6.xml><?xml version="1.0" encoding="utf-8"?>
<p:tagLst xmlns:p="http://schemas.openxmlformats.org/presentationml/2006/main">
  <p:tag name="KSO_WPP_MARK_KEY" val="8f43f607-29fd-46f6-83ba-832068dd8f04"/>
  <p:tag name="COMMONDATA" val="eyJoZGlkIjoiZDA4ZGNhODZiODBiNDljOGM0MzA2YTY5NzA3Y2I4ZWUifQ=="/>
  <p:tag name="commondata" val="eyJoZGlkIjoiMzAxODY3YjdjMDkwZmI0ZGFmOTgwNGYwZDk0NmQxYTQ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TABLE_ENDDRAG_ORIGIN_RECT" val="299*452"/>
  <p:tag name="TABLE_ENDDRAG_RECT" val="283*74*299*452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TABLE_ENDDRAG_ORIGIN_RECT" val="302*426"/>
  <p:tag name="TABLE_ENDDRAG_RECT" val="280*71*302*42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TABLE_ENDDRAG_ORIGIN_RECT" val="301*411"/>
  <p:tag name="TABLE_ENDDRAG_RECT" val="276*71*301*411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TABLE_ENDDRAG_ORIGIN_RECT" val="299*401"/>
  <p:tag name="TABLE_ENDDRAG_RECT" val="276*71*299*401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TABLE_ENDDRAG_ORIGIN_RECT" val="299*451"/>
  <p:tag name="TABLE_ENDDRAG_RECT" val="283*71*299*451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TABLE_ENDDRAG_ORIGIN_RECT" val="299*448"/>
  <p:tag name="TABLE_ENDDRAG_RECT" val="283*71*299*448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TABLE_ENDDRAG_ORIGIN_RECT" val="299*423"/>
  <p:tag name="TABLE_ENDDRAG_RECT" val="283*71*299*423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18758</Words>
  <Application>WPS 演示</Application>
  <PresentationFormat>自定义</PresentationFormat>
  <Paragraphs>1539</Paragraphs>
  <Slides>14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2" baseType="lpstr">
      <vt:lpstr>Arial</vt:lpstr>
      <vt:lpstr>宋体</vt:lpstr>
      <vt:lpstr>Wingdings</vt:lpstr>
      <vt:lpstr>Wingdings</vt:lpstr>
      <vt:lpstr>Calibri</vt:lpstr>
      <vt:lpstr>微软雅黑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古雪芳elly</cp:lastModifiedBy>
  <cp:revision>35</cp:revision>
  <dcterms:created xsi:type="dcterms:W3CDTF">2024-06-21T00:14:00Z</dcterms:created>
  <dcterms:modified xsi:type="dcterms:W3CDTF">2024-06-22T07:43:30Z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2052-12.1.0.17133</vt:lpwstr>
  </property>
  <property fmtid="{D5CDD505-2E9C-101B-9397-08002B2CF9AE}" pid="3" name="ICV">
    <vt:lpwstr>14CDC6D031E54BFE8BAB7B2A441B552E</vt:lpwstr>
  </property>
</Properties>
</file>